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7" r:id="rId24"/>
    <p:sldId id="280" r:id="rId25"/>
    <p:sldId id="278" r:id="rId26"/>
    <p:sldId id="281" r:id="rId27"/>
    <p:sldId id="282" r:id="rId28"/>
    <p:sldId id="283" r:id="rId29"/>
  </p:sldIdLst>
  <p:sldSz cx="7345363" cy="10477500"/>
  <p:notesSz cx="6888163" cy="10020300"/>
  <p:defaultTextStyle>
    <a:defPPr>
      <a:defRPr lang="ru-RU"/>
    </a:defPPr>
    <a:lvl1pPr marL="0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84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367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551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735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918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5102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4285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3469" algn="l" defTabSz="10183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301">
          <p15:clr>
            <a:srgbClr val="A4A3A4"/>
          </p15:clr>
        </p15:guide>
        <p15:guide id="2" pos="23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664" y="-78"/>
      </p:cViewPr>
      <p:guideLst>
        <p:guide orient="horz" pos="3301"/>
        <p:guide pos="231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180023" cy="18002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B6C18-5953-4FDE-82A9-37D7A640C3AC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27250" y="750888"/>
            <a:ext cx="26336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6D182-0D66-40DE-A656-173906E3C4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6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6D182-0D66-40DE-A656-173906E3C43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903" y="3254817"/>
            <a:ext cx="6243559" cy="22458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1805" y="5937251"/>
            <a:ext cx="5141754" cy="267758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5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325388" y="419588"/>
            <a:ext cx="1652707" cy="893983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67268" y="419588"/>
            <a:ext cx="4835698" cy="893983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33" y="6732765"/>
            <a:ext cx="6243559" cy="2080948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0233" y="4440813"/>
            <a:ext cx="6243559" cy="229195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1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5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7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9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51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2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4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67269" y="2444751"/>
            <a:ext cx="3244202" cy="691466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33893" y="2444751"/>
            <a:ext cx="3244202" cy="6914666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7268" y="2345311"/>
            <a:ext cx="3245478" cy="9774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84" indent="0">
              <a:buNone/>
              <a:defRPr sz="2200" b="1"/>
            </a:lvl2pPr>
            <a:lvl3pPr marL="1018367" indent="0">
              <a:buNone/>
              <a:defRPr sz="2000" b="1"/>
            </a:lvl3pPr>
            <a:lvl4pPr marL="1527551" indent="0">
              <a:buNone/>
              <a:defRPr sz="1800" b="1"/>
            </a:lvl4pPr>
            <a:lvl5pPr marL="2036735" indent="0">
              <a:buNone/>
              <a:defRPr sz="1800" b="1"/>
            </a:lvl5pPr>
            <a:lvl6pPr marL="2545918" indent="0">
              <a:buNone/>
              <a:defRPr sz="1800" b="1"/>
            </a:lvl6pPr>
            <a:lvl7pPr marL="3055102" indent="0">
              <a:buNone/>
              <a:defRPr sz="1800" b="1"/>
            </a:lvl7pPr>
            <a:lvl8pPr marL="3564285" indent="0">
              <a:buNone/>
              <a:defRPr sz="1800" b="1"/>
            </a:lvl8pPr>
            <a:lvl9pPr marL="40734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67268" y="3322725"/>
            <a:ext cx="3245478" cy="60366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31343" y="2345311"/>
            <a:ext cx="3246753" cy="9774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84" indent="0">
              <a:buNone/>
              <a:defRPr sz="2200" b="1"/>
            </a:lvl2pPr>
            <a:lvl3pPr marL="1018367" indent="0">
              <a:buNone/>
              <a:defRPr sz="2000" b="1"/>
            </a:lvl3pPr>
            <a:lvl4pPr marL="1527551" indent="0">
              <a:buNone/>
              <a:defRPr sz="1800" b="1"/>
            </a:lvl4pPr>
            <a:lvl5pPr marL="2036735" indent="0">
              <a:buNone/>
              <a:defRPr sz="1800" b="1"/>
            </a:lvl5pPr>
            <a:lvl6pPr marL="2545918" indent="0">
              <a:buNone/>
              <a:defRPr sz="1800" b="1"/>
            </a:lvl6pPr>
            <a:lvl7pPr marL="3055102" indent="0">
              <a:buNone/>
              <a:defRPr sz="1800" b="1"/>
            </a:lvl7pPr>
            <a:lvl8pPr marL="3564285" indent="0">
              <a:buNone/>
              <a:defRPr sz="1800" b="1"/>
            </a:lvl8pPr>
            <a:lvl9pPr marL="40734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731343" y="3322725"/>
            <a:ext cx="3246753" cy="6036690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269" y="417160"/>
            <a:ext cx="2416574" cy="177535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71833" y="417161"/>
            <a:ext cx="4106262" cy="894225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7269" y="2192516"/>
            <a:ext cx="2416574" cy="7166902"/>
          </a:xfrm>
        </p:spPr>
        <p:txBody>
          <a:bodyPr/>
          <a:lstStyle>
            <a:lvl1pPr marL="0" indent="0">
              <a:buNone/>
              <a:defRPr sz="1600"/>
            </a:lvl1pPr>
            <a:lvl2pPr marL="509184" indent="0">
              <a:buNone/>
              <a:defRPr sz="1300"/>
            </a:lvl2pPr>
            <a:lvl3pPr marL="1018367" indent="0">
              <a:buNone/>
              <a:defRPr sz="1100"/>
            </a:lvl3pPr>
            <a:lvl4pPr marL="1527551" indent="0">
              <a:buNone/>
              <a:defRPr sz="1000"/>
            </a:lvl4pPr>
            <a:lvl5pPr marL="2036735" indent="0">
              <a:buNone/>
              <a:defRPr sz="1000"/>
            </a:lvl5pPr>
            <a:lvl6pPr marL="2545918" indent="0">
              <a:buNone/>
              <a:defRPr sz="1000"/>
            </a:lvl6pPr>
            <a:lvl7pPr marL="3055102" indent="0">
              <a:buNone/>
              <a:defRPr sz="1000"/>
            </a:lvl7pPr>
            <a:lvl8pPr marL="3564285" indent="0">
              <a:buNone/>
              <a:defRPr sz="1000"/>
            </a:lvl8pPr>
            <a:lvl9pPr marL="40734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742" y="7334251"/>
            <a:ext cx="4407218" cy="865849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439742" y="936184"/>
            <a:ext cx="4407218" cy="6286500"/>
          </a:xfrm>
        </p:spPr>
        <p:txBody>
          <a:bodyPr/>
          <a:lstStyle>
            <a:lvl1pPr marL="0" indent="0">
              <a:buNone/>
              <a:defRPr sz="3600"/>
            </a:lvl1pPr>
            <a:lvl2pPr marL="509184" indent="0">
              <a:buNone/>
              <a:defRPr sz="3100"/>
            </a:lvl2pPr>
            <a:lvl3pPr marL="1018367" indent="0">
              <a:buNone/>
              <a:defRPr sz="2700"/>
            </a:lvl3pPr>
            <a:lvl4pPr marL="1527551" indent="0">
              <a:buNone/>
              <a:defRPr sz="2200"/>
            </a:lvl4pPr>
            <a:lvl5pPr marL="2036735" indent="0">
              <a:buNone/>
              <a:defRPr sz="2200"/>
            </a:lvl5pPr>
            <a:lvl6pPr marL="2545918" indent="0">
              <a:buNone/>
              <a:defRPr sz="2200"/>
            </a:lvl6pPr>
            <a:lvl7pPr marL="3055102" indent="0">
              <a:buNone/>
              <a:defRPr sz="2200"/>
            </a:lvl7pPr>
            <a:lvl8pPr marL="3564285" indent="0">
              <a:buNone/>
              <a:defRPr sz="2200"/>
            </a:lvl8pPr>
            <a:lvl9pPr marL="4073469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39742" y="8200100"/>
            <a:ext cx="4407218" cy="1229650"/>
          </a:xfrm>
        </p:spPr>
        <p:txBody>
          <a:bodyPr/>
          <a:lstStyle>
            <a:lvl1pPr marL="0" indent="0">
              <a:buNone/>
              <a:defRPr sz="1600"/>
            </a:lvl1pPr>
            <a:lvl2pPr marL="509184" indent="0">
              <a:buNone/>
              <a:defRPr sz="1300"/>
            </a:lvl2pPr>
            <a:lvl3pPr marL="1018367" indent="0">
              <a:buNone/>
              <a:defRPr sz="1100"/>
            </a:lvl3pPr>
            <a:lvl4pPr marL="1527551" indent="0">
              <a:buNone/>
              <a:defRPr sz="1000"/>
            </a:lvl4pPr>
            <a:lvl5pPr marL="2036735" indent="0">
              <a:buNone/>
              <a:defRPr sz="1000"/>
            </a:lvl5pPr>
            <a:lvl6pPr marL="2545918" indent="0">
              <a:buNone/>
              <a:defRPr sz="1000"/>
            </a:lvl6pPr>
            <a:lvl7pPr marL="3055102" indent="0">
              <a:buNone/>
              <a:defRPr sz="1000"/>
            </a:lvl7pPr>
            <a:lvl8pPr marL="3564285" indent="0">
              <a:buNone/>
              <a:defRPr sz="1000"/>
            </a:lvl8pPr>
            <a:lvl9pPr marL="40734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7268" y="419586"/>
            <a:ext cx="6610827" cy="1746250"/>
          </a:xfrm>
          <a:prstGeom prst="rect">
            <a:avLst/>
          </a:prstGeom>
        </p:spPr>
        <p:txBody>
          <a:bodyPr vert="horz" lIns="101837" tIns="50918" rIns="101837" bIns="509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7268" y="2444751"/>
            <a:ext cx="6610827" cy="6914666"/>
          </a:xfrm>
          <a:prstGeom prst="rect">
            <a:avLst/>
          </a:prstGeom>
        </p:spPr>
        <p:txBody>
          <a:bodyPr vert="horz" lIns="101837" tIns="50918" rIns="101837" bIns="509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67268" y="9711092"/>
            <a:ext cx="1713918" cy="557830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31D0C-BE2B-475C-85C0-23385D39B543}" type="datetimeFigureOut">
              <a:rPr lang="en-US" smtClean="0"/>
              <a:pPr/>
              <a:t>9/29/2022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09666" y="9711092"/>
            <a:ext cx="2326032" cy="557830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264177" y="9711092"/>
            <a:ext cx="1713918" cy="557830"/>
          </a:xfrm>
          <a:prstGeom prst="rect">
            <a:avLst/>
          </a:prstGeom>
        </p:spPr>
        <p:txBody>
          <a:bodyPr vert="horz" lIns="101837" tIns="50918" rIns="101837" bIns="5091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05B21-570C-4B87-B78C-00DF4F985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367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888" indent="-381888" algn="l" defTabSz="10183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423" indent="-318240" algn="l" defTabSz="1018367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959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143" indent="-254592" algn="l" defTabSz="1018367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326" indent="-254592" algn="l" defTabSz="1018367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510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694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877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061" indent="-254592" algn="l" defTabSz="1018367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84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367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551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735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918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102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285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469" algn="l" defTabSz="10183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7.png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gif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7.pn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png"/><Relationship Id="rId7" Type="http://schemas.openxmlformats.org/officeDocument/2006/relationships/image" Target="../media/image7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7.png"/><Relationship Id="rId7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0.png"/><Relationship Id="rId7" Type="http://schemas.openxmlformats.org/officeDocument/2006/relationships/image" Target="../media/image10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gif"/><Relationship Id="rId5" Type="http://schemas.openxmlformats.org/officeDocument/2006/relationships/image" Target="../media/image102.jpeg"/><Relationship Id="rId4" Type="http://schemas.openxmlformats.org/officeDocument/2006/relationships/image" Target="../media/image101.png"/><Relationship Id="rId9" Type="http://schemas.openxmlformats.org/officeDocument/2006/relationships/image" Target="../media/image10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7.png"/><Relationship Id="rId7" Type="http://schemas.openxmlformats.org/officeDocument/2006/relationships/image" Target="../media/image122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Relationship Id="rId9" Type="http://schemas.openxmlformats.org/officeDocument/2006/relationships/image" Target="../media/image1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752821">
            <a:off x="529007" y="1172448"/>
            <a:ext cx="2151230" cy="19303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2267" y="198106"/>
            <a:ext cx="6840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smtClean="0">
                <a:solidFill>
                  <a:srgbClr val="002060"/>
                </a:solidFill>
                <a:latin typeface="+mj-lt"/>
              </a:rPr>
              <a:t>Муниципальное казенное дошкольное </a:t>
            </a:r>
          </a:p>
          <a:p>
            <a:pPr algn="ctr"/>
            <a:r>
              <a:rPr lang="ru-RU" sz="1800" b="1" smtClean="0">
                <a:solidFill>
                  <a:srgbClr val="002060"/>
                </a:solidFill>
                <a:latin typeface="+mj-lt"/>
              </a:rPr>
              <a:t> образовательное учреждение детский сад «Рябинка» </a:t>
            </a:r>
          </a:p>
          <a:p>
            <a:pPr algn="ctr"/>
            <a:r>
              <a:rPr lang="ru-RU" sz="1800" b="1" smtClean="0">
                <a:solidFill>
                  <a:srgbClr val="002060"/>
                </a:solidFill>
                <a:latin typeface="+mj-lt"/>
              </a:rPr>
              <a:t>г. Тайшета</a:t>
            </a:r>
            <a:endParaRPr lang="en-US" sz="18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7472" y="4518658"/>
            <a:ext cx="4822859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smtClean="0">
                <a:solidFill>
                  <a:srgbClr val="C00000"/>
                </a:solidFill>
                <a:latin typeface="+mj-lt"/>
              </a:rPr>
              <a:t>Экологическое воспитание детей</a:t>
            </a:r>
          </a:p>
          <a:p>
            <a:pPr algn="ctr"/>
            <a:r>
              <a:rPr lang="ru-RU" b="1" i="1" smtClean="0">
                <a:solidFill>
                  <a:srgbClr val="C00000"/>
                </a:solidFill>
                <a:latin typeface="+mj-lt"/>
              </a:rPr>
              <a:t>в детском саду «Рябинка» г. Тайшета</a:t>
            </a:r>
          </a:p>
          <a:p>
            <a:pPr algn="ctr"/>
            <a:endParaRPr lang="ru-RU" i="1" smtClean="0">
              <a:solidFill>
                <a:srgbClr val="002060"/>
              </a:solidFill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latin typeface="+mj-lt"/>
            </a:endParaRPr>
          </a:p>
          <a:p>
            <a:pPr algn="ctr"/>
            <a:endParaRPr lang="ru-RU" i="1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ru-RU" i="1" smtClean="0">
                <a:solidFill>
                  <a:srgbClr val="002060"/>
                </a:solidFill>
                <a:latin typeface="+mj-lt"/>
              </a:rPr>
              <a:t>Ежегодное издание для взрослых и детей</a:t>
            </a:r>
          </a:p>
          <a:p>
            <a:pPr algn="ctr"/>
            <a:r>
              <a:rPr lang="ru-RU" b="1" i="1" smtClean="0">
                <a:solidFill>
                  <a:srgbClr val="C00000"/>
                </a:solidFill>
                <a:latin typeface="+mj-lt"/>
              </a:rPr>
              <a:t>Выпуск 1</a:t>
            </a:r>
          </a:p>
          <a:p>
            <a:pPr algn="ctr"/>
            <a:endParaRPr lang="ru-RU" b="1" i="1" smtClean="0">
              <a:latin typeface="+mj-lt"/>
            </a:endParaRPr>
          </a:p>
          <a:p>
            <a:pPr algn="ctr"/>
            <a:r>
              <a:rPr lang="ru-RU" sz="1800" b="1" smtClean="0">
                <a:solidFill>
                  <a:srgbClr val="002060"/>
                </a:solidFill>
                <a:latin typeface="+mj-lt"/>
              </a:rPr>
              <a:t>Тайшет, 2022</a:t>
            </a:r>
            <a:endParaRPr lang="en-US" sz="180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2382" y="3258497"/>
            <a:ext cx="5400689" cy="1080138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ru-RU" sz="1200" b="1" smtClean="0">
                <a:solidFill>
                  <a:schemeClr val="accent3">
                    <a:lumMod val="50000"/>
                  </a:schemeClr>
                </a:solidFill>
              </a:rPr>
              <a:t>НАШ  Экологический вестник</a:t>
            </a:r>
            <a:endParaRPr lang="en-US" sz="1200" b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24668">
            <a:off x="5056435" y="1223910"/>
            <a:ext cx="2028038" cy="1819831"/>
          </a:xfrm>
          <a:prstGeom prst="rect">
            <a:avLst/>
          </a:prstGeom>
          <a:noFill/>
        </p:spPr>
      </p:pic>
      <p:pic>
        <p:nvPicPr>
          <p:cNvPr id="1028" name="Picture 4" descr="Герб планеты Земля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2543" y="1278244"/>
            <a:ext cx="2340299" cy="2182349"/>
          </a:xfrm>
          <a:prstGeom prst="rect">
            <a:avLst/>
          </a:prstGeom>
          <a:noFill/>
        </p:spPr>
      </p:pic>
      <p:pic>
        <p:nvPicPr>
          <p:cNvPr id="1029" name="Picture 5" descr="C:\Users\User\AppData\Local\Temp\Rar$DIa0.007\IMG_20220614_113519.jpg"/>
          <p:cNvPicPr>
            <a:picLocks noChangeAspect="1" noChangeArrowheads="1"/>
          </p:cNvPicPr>
          <p:nvPr/>
        </p:nvPicPr>
        <p:blipFill>
          <a:blip r:embed="rId5" cstate="print"/>
          <a:srcRect t="18779"/>
          <a:stretch>
            <a:fillRect/>
          </a:stretch>
        </p:blipFill>
        <p:spPr bwMode="auto">
          <a:xfrm>
            <a:off x="1152359" y="5559493"/>
            <a:ext cx="5580713" cy="30996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9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244" y="1458267"/>
            <a:ext cx="594075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mtClean="0"/>
              <a:t>	</a:t>
            </a:r>
            <a:r>
              <a:rPr lang="ru-RU" sz="1800" i="1" smtClean="0"/>
              <a:t>Современное образование требует от педагогов применения в образовательной практике наиболее эффективных педагогических технологий, которые помогли бы ребенку овладеть необходимыми знаниями и навыками поведения в природе. Одной из таких технологий является метод проектов, который в последние годы очень прочно вошел в практику дошколных образовательных учреждений.</a:t>
            </a:r>
          </a:p>
          <a:p>
            <a:pPr algn="just"/>
            <a:r>
              <a:rPr lang="ru-RU" sz="1800" i="1" smtClean="0"/>
              <a:t>	В детском саду «Рябинка» проекная деятельность является одной из ведущих технологий в экологическом воспитании наших обучающихся. </a:t>
            </a:r>
          </a:p>
          <a:p>
            <a:pPr algn="just"/>
            <a:r>
              <a:rPr lang="ru-RU" sz="1800" i="1" smtClean="0"/>
              <a:t>Предлагаем вашему вниманию проекты, которые были успешно реализованы в детском саду в 2022 году. </a:t>
            </a:r>
            <a:br>
              <a:rPr lang="ru-RU" sz="1800" i="1" smtClean="0"/>
            </a:br>
            <a:endParaRPr lang="en-US" sz="1800" i="1"/>
          </a:p>
        </p:txBody>
      </p:sp>
      <p:sp>
        <p:nvSpPr>
          <p:cNvPr id="6" name="TextBox 5"/>
          <p:cNvSpPr txBox="1"/>
          <p:nvPr/>
        </p:nvSpPr>
        <p:spPr>
          <a:xfrm>
            <a:off x="2952589" y="5958842"/>
            <a:ext cx="342043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smtClean="0">
                <a:solidFill>
                  <a:srgbClr val="C00000"/>
                </a:solidFill>
              </a:rPr>
              <a:t>Дорогие друзья! </a:t>
            </a:r>
          </a:p>
          <a:p>
            <a:pPr algn="just"/>
            <a:r>
              <a:rPr lang="ru-RU" sz="1600" b="1" smtClean="0">
                <a:solidFill>
                  <a:srgbClr val="C00000"/>
                </a:solidFill>
              </a:rPr>
              <a:t> Мы  живём в 21 веке, в социуме, где уже не представляем свою жизнь без современных технологий во всех сферах жизнедеятельности. Мы хотим соответствовать запросам «нового времени» и шагать в ногу с этим временем. Поэтому, предлагаем вам для более детального просмотра нашего материала в данном разделе использовать возможности вашего мобильного телефона и приложения «Сканер </a:t>
            </a:r>
            <a:r>
              <a:rPr lang="en-US" sz="1600" b="1" smtClean="0">
                <a:solidFill>
                  <a:srgbClr val="C00000"/>
                </a:solidFill>
              </a:rPr>
              <a:t>QR-</a:t>
            </a:r>
            <a:r>
              <a:rPr lang="ru-RU" sz="1600" b="1" smtClean="0">
                <a:solidFill>
                  <a:srgbClr val="C00000"/>
                </a:solidFill>
              </a:rPr>
              <a:t>кодов». </a:t>
            </a:r>
          </a:p>
          <a:p>
            <a:pPr algn="ctr"/>
            <a:endParaRPr lang="ru-RU" sz="1800" b="1" smtClean="0">
              <a:solidFill>
                <a:srgbClr val="C00000"/>
              </a:solidFill>
            </a:endParaRPr>
          </a:p>
        </p:txBody>
      </p:sp>
      <p:pic>
        <p:nvPicPr>
          <p:cNvPr id="30722" name="Picture 2" descr="Инструкция по считыванию QR - кода - МЕТОДИСТ.САЙ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244" y="5238750"/>
            <a:ext cx="2520321" cy="3960506"/>
          </a:xfrm>
          <a:prstGeom prst="rect">
            <a:avLst/>
          </a:prstGeom>
          <a:noFill/>
        </p:spPr>
      </p:pic>
      <p:sp>
        <p:nvSpPr>
          <p:cNvPr id="9" name="Стрелка вниз 8"/>
          <p:cNvSpPr/>
          <p:nvPr/>
        </p:nvSpPr>
        <p:spPr>
          <a:xfrm>
            <a:off x="5652934" y="5418773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32727" y="5418773"/>
            <a:ext cx="1195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</a:rPr>
              <a:t>ВАЖНО</a:t>
            </a:r>
            <a:endParaRPr 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2474" y="1098221"/>
            <a:ext cx="3420437" cy="215581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10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2405" y="3258497"/>
            <a:ext cx="54006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zh-CN" b="1" smtClean="0">
                <a:solidFill>
                  <a:srgbClr val="C00000"/>
                </a:solidFill>
              </a:rPr>
              <a:t>Цель проекта</a:t>
            </a:r>
            <a:r>
              <a:rPr lang="ru-RU" altLang="zh-CN" smtClean="0"/>
              <a:t>: </a:t>
            </a:r>
            <a:r>
              <a:rPr lang="ru-RU" altLang="zh-CN" i="1" smtClean="0"/>
              <a:t>Формирование представлений детей о пользе деревьев для укрепления здоровья человека. </a:t>
            </a:r>
            <a:endParaRPr lang="en-US" i="1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52359" y="4338635"/>
            <a:ext cx="2880368" cy="2160276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12750" y="4338635"/>
            <a:ext cx="2880368" cy="2159484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132612" y="5778819"/>
            <a:ext cx="1980253" cy="1485190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1152359" y="6678934"/>
            <a:ext cx="1783583" cy="2340299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5292888" y="6678934"/>
            <a:ext cx="1755019" cy="2340299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5" name="Объект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2772565" y="7219003"/>
            <a:ext cx="2700345" cy="2025259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599336" y="9199256"/>
            <a:ext cx="448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Подробнее о проекте смотрите здесь: 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 rot="5400000">
            <a:off x="4697944" y="9613443"/>
            <a:ext cx="360046" cy="5400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>
            <a:off x="3312635" y="9559302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:\код зеленый мир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77" y="9555494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User\Desktop\проект о березе\IMG-c54e05d0a3b74f2b913630ccf903141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91192" y="4960308"/>
            <a:ext cx="1260162" cy="1456999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</a:rPr>
              <a:t>11</a:t>
            </a:r>
            <a:endParaRPr lang="en-US" sz="1050" b="1">
              <a:solidFill>
                <a:srgbClr val="002060"/>
              </a:solidFill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2451" y="1227792"/>
            <a:ext cx="3780483" cy="257077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32266" y="3978589"/>
            <a:ext cx="59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smtClean="0">
                <a:solidFill>
                  <a:srgbClr val="C00000"/>
                </a:solidFill>
              </a:rPr>
              <a:t>Цель проекта:</a:t>
            </a:r>
            <a:r>
              <a:rPr lang="ru-RU" b="1" smtClean="0"/>
              <a:t>  </a:t>
            </a:r>
            <a:r>
              <a:rPr lang="ru-RU" i="1" smtClean="0"/>
              <a:t>формирование у детей устойчивых  знаний о берёзе, о её особенностях, о том , что человек и природа не могут существовать друг без друга.</a:t>
            </a:r>
            <a:endParaRPr lang="en-US" i="1"/>
          </a:p>
        </p:txBody>
      </p:sp>
      <p:pic>
        <p:nvPicPr>
          <p:cNvPr id="7" name="Picture 2" descr="C:\Users\User\Desktop\проект о березе\IMG-65a110f70c4348a558aafbe60f9a2d4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67" y="5366783"/>
            <a:ext cx="2444908" cy="3292404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проект о березе\IMG-ff6a27c8588473fcf8f034be12937acf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97" y="6678934"/>
            <a:ext cx="2339513" cy="2520322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проект о березе\IMG-7822662ceee48aef8dadfcca07bb585c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93" y="5238750"/>
            <a:ext cx="1480180" cy="1310952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ser\Desktop\проект о березе\IMG_20220916_0944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66"/>
          <a:stretch>
            <a:fillRect/>
          </a:stretch>
        </p:blipFill>
        <p:spPr bwMode="auto">
          <a:xfrm>
            <a:off x="4572796" y="5778819"/>
            <a:ext cx="1440184" cy="1584202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проект о березе\IMG_20220916_09470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9"/>
          <a:stretch>
            <a:fillRect/>
          </a:stretch>
        </p:blipFill>
        <p:spPr bwMode="auto">
          <a:xfrm>
            <a:off x="4392773" y="7399026"/>
            <a:ext cx="1800230" cy="2108443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низ 14"/>
          <p:cNvSpPr/>
          <p:nvPr/>
        </p:nvSpPr>
        <p:spPr>
          <a:xfrm rot="5400000">
            <a:off x="3852704" y="9559302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72451" y="9199256"/>
            <a:ext cx="2412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Подробности здесь:</a:t>
            </a:r>
          </a:p>
          <a:p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92543" y="9559302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:\код белая берез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785" y="9553199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12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019" y="1278244"/>
            <a:ext cx="3843915" cy="252032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92427" y="3978589"/>
            <a:ext cx="5220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smtClean="0">
                <a:solidFill>
                  <a:srgbClr val="C00000"/>
                </a:solidFill>
                <a:latin typeface="+mj-lt"/>
              </a:rPr>
              <a:t>Цель проекта:</a:t>
            </a:r>
            <a:r>
              <a:rPr lang="ru-RU" smtClean="0">
                <a:latin typeface="+mj-lt"/>
              </a:rPr>
              <a:t> </a:t>
            </a:r>
            <a:r>
              <a:rPr lang="ru-RU" i="1" smtClean="0">
                <a:latin typeface="+mj-lt"/>
              </a:rPr>
              <a:t>развитие экологического и эстетического воспитания детей.</a:t>
            </a:r>
            <a:endParaRPr lang="ru-RU" i="1" dirty="0" smtClean="0">
              <a:latin typeface="+mj-lt"/>
            </a:endParaRPr>
          </a:p>
        </p:txBody>
      </p:sp>
      <p:pic>
        <p:nvPicPr>
          <p:cNvPr id="9" name="Picture 2" descr="C:\Users\Снежанна\Downloads\20220816_0918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27264">
            <a:off x="4349726" y="5546819"/>
            <a:ext cx="2365919" cy="177443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" name="Picture 4" descr="C:\Users\Снежанна\Downloads\IMG-d45ef1d7c0f36cf4dcc23d8fa097ac01-V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4759">
            <a:off x="1332382" y="5191880"/>
            <a:ext cx="1800230" cy="24003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7" name="Picture 2" descr="C:\Users\Снежанна\Downloads\IMG-c2bcc5836affec96c023760f9c051297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589" y="4698681"/>
            <a:ext cx="1928826" cy="257176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72911" y="4698681"/>
            <a:ext cx="14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Группа ОВЗ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" name="Picture 5" descr="C:\Users\Снежанна\Downloads\IMG-f76205270b7e4e1d36d83e21bf25d6df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68027">
            <a:off x="1747258" y="7113842"/>
            <a:ext cx="1980253" cy="148519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90745">
            <a:off x="4002474" y="7101131"/>
            <a:ext cx="1931324" cy="1448493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914268" y="8659187"/>
            <a:ext cx="4278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Подробности о реализации проекта:</a:t>
            </a:r>
          </a:p>
          <a:p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5400000">
            <a:off x="4572796" y="9199256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3132612" y="9199256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E:\код цвет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17" y="9199256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</a:rPr>
              <a:t>13</a:t>
            </a:r>
            <a:endParaRPr lang="en-US" sz="1050" b="1">
              <a:solidFill>
                <a:srgbClr val="002060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405" y="1098221"/>
            <a:ext cx="4320552" cy="263310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32267" y="3798566"/>
            <a:ext cx="5760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smtClean="0">
                <a:latin typeface="Times New Roman" pitchFamily="18" charset="0"/>
                <a:cs typeface="Times New Roman" pitchFamily="18" charset="0"/>
              </a:rPr>
              <a:t>обогащение знаний детей о домашних животных.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Николай\Desktop\20220816_164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267" y="4616146"/>
            <a:ext cx="2340299" cy="224281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" name="Picture 5" descr="C:\Users\Николай\Desktop\20220825_171401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4495" y="4583431"/>
            <a:ext cx="3228508" cy="227552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" name="Picture 2" descr="C:\Users\Николай\Desktop\20220825_175026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267" y="7038980"/>
            <a:ext cx="1735936" cy="16202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1" name="Picture 4" descr="C:\Users\Николай\Desktop\20220825_1021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6557" y="7038980"/>
            <a:ext cx="2206239" cy="16202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2" name="Picture 2" descr="C:\Users\Николай\Desktop\20220817_165637.jpg"/>
          <p:cNvPicPr>
            <a:picLocks noChangeAspect="1" noChangeArrowheads="1"/>
          </p:cNvPicPr>
          <p:nvPr/>
        </p:nvPicPr>
        <p:blipFill>
          <a:blip r:embed="rId8" cstate="print"/>
          <a:srcRect l="11080"/>
          <a:stretch>
            <a:fillRect/>
          </a:stretch>
        </p:blipFill>
        <p:spPr bwMode="auto">
          <a:xfrm>
            <a:off x="4747627" y="7038981"/>
            <a:ext cx="1625399" cy="162020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000416" y="8839210"/>
            <a:ext cx="4832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Все о реализации данного проекта здесь: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5400000">
            <a:off x="4032727" y="9379279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2772566" y="9379279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E:\код дом жив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08" y="938690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405" y="1278244"/>
            <a:ext cx="4572796" cy="257173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14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152359" y="3978589"/>
            <a:ext cx="576073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</a:t>
            </a:r>
            <a:r>
              <a:rPr kumimoji="0" lang="ru-RU" b="1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благоприятных условий на участке детского сада для экологического воспитания детей. Знакомство с разными объектами живой природы.</a:t>
            </a:r>
            <a:endParaRPr kumimoji="0" lang="ru-RU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ttps://i.mycdn.me/image?id=938532598454&amp;t=3&amp;plc=API&amp;viewToken=ZDfee_Pb6WrDITOGPyMgYg&amp;tkn=*1t4Kl9EBJ2HxC_J8c0b-SbDRzg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 bwMode="auto">
          <a:xfrm>
            <a:off x="1152359" y="5418773"/>
            <a:ext cx="2880368" cy="180023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9" name="Рисунок 8" descr="https://i.mycdn.me/image?id=938532596150&amp;t=3&amp;plc=API&amp;viewToken=esejRauT5iZ4J01sxxvzNA&amp;tkn=*5XBvVMTiHs8SiBJdHlnVYIT1Wb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65" y="5058727"/>
            <a:ext cx="1800230" cy="234029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" name="Рисунок 9" descr="https://i.mycdn.me/image?id=938532597686&amp;t=3&amp;plc=API&amp;viewToken=RJ_A8rpzWY0GnIBhpfJakw&amp;tkn=*FhNkteVpRehn8a_xOItr1mepHX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>
            <a:fillRect/>
          </a:stretch>
        </p:blipFill>
        <p:spPr bwMode="auto">
          <a:xfrm>
            <a:off x="3852704" y="5778819"/>
            <a:ext cx="1260161" cy="144018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1" name="Рисунок 10" descr="https://i.mycdn.me/image?id=938531516598&amp;t=3&amp;plc=API&amp;viewToken=QeWnU2HpEfuVnzvWyAI_YA&amp;tkn=*hz2W0S7j0cz0S8TWPOEi9srTed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2"/>
          <a:stretch>
            <a:fillRect/>
          </a:stretch>
        </p:blipFill>
        <p:spPr bwMode="auto">
          <a:xfrm>
            <a:off x="1152359" y="7399026"/>
            <a:ext cx="3060391" cy="16202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2" name="Рисунок 11" descr="https://i.mycdn.me/image?id=938531509686&amp;t=3&amp;plc=API&amp;viewToken=pWyTzYiNnkAZTEKBsa5-eg&amp;tkn=*cvfgJqmhlU3dgDLoWpdKVXkMNr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0"/>
          <a:stretch>
            <a:fillRect/>
          </a:stretch>
        </p:blipFill>
        <p:spPr bwMode="auto">
          <a:xfrm>
            <a:off x="4212749" y="7579049"/>
            <a:ext cx="2700345" cy="16202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512405" y="9199256"/>
            <a:ext cx="4680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Подробнее о проекте смотрите здесь: 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5400000">
            <a:off x="4392773" y="9559302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3312635" y="9559302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E:\код друзья природ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77" y="9574544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</a:rPr>
              <a:t>15</a:t>
            </a:r>
            <a:endParaRPr lang="en-US" sz="1050" b="1">
              <a:solidFill>
                <a:srgbClr val="002060"/>
              </a:solidFill>
            </a:endParaRPr>
          </a:p>
        </p:txBody>
      </p:sp>
      <p:pic>
        <p:nvPicPr>
          <p:cNvPr id="5" name="Рисунок 4" descr="C:\Users\Asus\Downloads\1661430421837.jpg"/>
          <p:cNvPicPr/>
          <p:nvPr/>
        </p:nvPicPr>
        <p:blipFill>
          <a:blip r:embed="rId3" cstate="print"/>
          <a:srcRect t="31207"/>
          <a:stretch>
            <a:fillRect/>
          </a:stretch>
        </p:blipFill>
        <p:spPr bwMode="auto">
          <a:xfrm>
            <a:off x="1692428" y="1098220"/>
            <a:ext cx="3960506" cy="270034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52244" y="3840090"/>
            <a:ext cx="59407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проекта</a:t>
            </a: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Формировать у дошкольников элементарные представления о жизни растений, их взаимосвязях в природе.</a:t>
            </a:r>
            <a:endParaRPr kumimoji="0" lang="ru-RU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ASUS\APPDATA\LOCAL\TEMP\wz8c97\16614304218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497" y="5058727"/>
            <a:ext cx="2880368" cy="1980253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9" name="Рисунок 8" descr="C:\USERS\ASUS\APPDATA\LOCAL\TEMP\wz9ccc\1661430421870.jpg"/>
          <p:cNvPicPr/>
          <p:nvPr/>
        </p:nvPicPr>
        <p:blipFill>
          <a:blip r:embed="rId5" cstate="print"/>
          <a:srcRect t="22863"/>
          <a:stretch>
            <a:fillRect/>
          </a:stretch>
        </p:blipFill>
        <p:spPr bwMode="auto">
          <a:xfrm>
            <a:off x="432267" y="5418773"/>
            <a:ext cx="1800230" cy="1822131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" name="Рисунок 9" descr="C:\USERS\ASUS\APPDATA\LOCAL\TEMP\wz5b4a\166143042186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2383" y="7219003"/>
            <a:ext cx="2160276" cy="1440184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1" name="Рисунок 10" descr="C:\Users\Asus\Desktop\1661430525371.jpg"/>
          <p:cNvPicPr/>
          <p:nvPr/>
        </p:nvPicPr>
        <p:blipFill>
          <a:blip r:embed="rId7" cstate="print"/>
          <a:srcRect t="8759" r="13521" b="12413"/>
          <a:stretch>
            <a:fillRect/>
          </a:stretch>
        </p:blipFill>
        <p:spPr bwMode="auto">
          <a:xfrm>
            <a:off x="4932842" y="5958843"/>
            <a:ext cx="1260161" cy="1800230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2" name="Рисунок 11" descr="C:\USERS\ASUS\APPDATA\LOCAL\TEMP\wzf029\166143042187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2681" y="7219003"/>
            <a:ext cx="1620207" cy="1620207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92313" y="8839210"/>
            <a:ext cx="4832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Все о реализации данного проекта здесь: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5400000">
            <a:off x="4392773" y="9379279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3132612" y="9379279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E:\код раст нашего участ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854" y="9394521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6767" t="7621" r="18800" b="8548"/>
          <a:stretch>
            <a:fillRect/>
          </a:stretch>
        </p:blipFill>
        <p:spPr bwMode="auto">
          <a:xfrm>
            <a:off x="5292888" y="6498911"/>
            <a:ext cx="1530196" cy="3060391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16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2474" y="1278244"/>
            <a:ext cx="3600460" cy="2521264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332382" y="3978589"/>
            <a:ext cx="57607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smtClean="0">
                <a:solidFill>
                  <a:srgbClr val="FF0000"/>
                </a:solidFill>
              </a:rPr>
              <a:t>Цель Проекта: </a:t>
            </a:r>
            <a:r>
              <a:rPr lang="ru-RU" i="1" smtClean="0"/>
              <a:t>Формирование у детей богатого внутреннего мира и системы ценностных отношений к природе, её животному и растительному миру, развитие внутренней потребности любви к природе и, как следствие, бережного отношения к ней, воспитание у ребёнка культуры природолюбия.  </a:t>
            </a:r>
            <a:br>
              <a:rPr lang="ru-RU" i="1" smtClean="0"/>
            </a:br>
            <a:endParaRPr lang="en-US" i="1"/>
          </a:p>
        </p:txBody>
      </p:sp>
      <p:pic>
        <p:nvPicPr>
          <p:cNvPr id="7" name="Содержимое 7" descr="C:\Users\User\Desktop\фото дины\IMG_20220817_110912.jpg"/>
          <p:cNvPicPr>
            <a:picLocks/>
          </p:cNvPicPr>
          <p:nvPr/>
        </p:nvPicPr>
        <p:blipFill>
          <a:blip r:embed="rId5" cstate="print"/>
          <a:srcRect t="23958"/>
          <a:stretch>
            <a:fillRect/>
          </a:stretch>
        </p:blipFill>
        <p:spPr bwMode="auto">
          <a:xfrm>
            <a:off x="2083601" y="6138866"/>
            <a:ext cx="3209287" cy="2273860"/>
          </a:xfrm>
          <a:prstGeom prst="round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9" name="Содержимое 5" descr="https://www.maam.ru/upload/blogs/detsad-761228-1487346177.jpg"/>
          <p:cNvPicPr>
            <a:picLocks/>
          </p:cNvPicPr>
          <p:nvPr/>
        </p:nvPicPr>
        <p:blipFill>
          <a:blip r:embed="rId6" cstate="print"/>
          <a:srcRect l="1111" t="32609" r="9999" b="5138"/>
          <a:stretch>
            <a:fillRect/>
          </a:stretch>
        </p:blipFill>
        <p:spPr bwMode="auto">
          <a:xfrm>
            <a:off x="3312635" y="8119118"/>
            <a:ext cx="2340299" cy="1620207"/>
          </a:xfrm>
          <a:prstGeom prst="roundRect">
            <a:avLst/>
          </a:prstGeom>
          <a:ln>
            <a:solidFill>
              <a:srgbClr val="FFC000"/>
            </a:solidFill>
          </a:ln>
          <a:effectLst/>
        </p:spPr>
      </p:pic>
      <p:pic>
        <p:nvPicPr>
          <p:cNvPr id="11" name="Picture 2" descr="C:\Users\komp2\Desktop\проект экология\Проект по экологии Рябинка\1663308861235.jpg"/>
          <p:cNvPicPr>
            <a:picLocks noChangeAspect="1" noChangeArrowheads="1"/>
          </p:cNvPicPr>
          <p:nvPr/>
        </p:nvPicPr>
        <p:blipFill>
          <a:blip r:embed="rId7" cstate="print"/>
          <a:srcRect t="25000" b="25000"/>
          <a:stretch>
            <a:fillRect/>
          </a:stretch>
        </p:blipFill>
        <p:spPr bwMode="auto">
          <a:xfrm>
            <a:off x="1152359" y="7579049"/>
            <a:ext cx="2430311" cy="16202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132612" y="9739325"/>
            <a:ext cx="2809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FF0000"/>
                </a:solidFill>
              </a:rPr>
              <a:t>Здесь вся ниформация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 rot="5400000">
            <a:off x="2541677" y="9610168"/>
            <a:ext cx="360046" cy="618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1512405" y="9559302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E:\код эколят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05" y="9566924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</a:rPr>
              <a:t>17</a:t>
            </a:r>
            <a:endParaRPr lang="en-US" sz="1050" b="1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405" y="1278244"/>
            <a:ext cx="3728951" cy="24364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7" y="5418773"/>
            <a:ext cx="2700345" cy="2019858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32268" y="3438520"/>
            <a:ext cx="5760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ru-RU" b="1" smtClean="0">
                <a:solidFill>
                  <a:srgbClr val="FF0000"/>
                </a:solidFill>
              </a:rPr>
              <a:t>Цель проекта: 	</a:t>
            </a:r>
            <a:r>
              <a:rPr lang="ru-RU" i="1" smtClean="0"/>
              <a:t>с помощью проектной деятельности повысить уровень экологических знаний детей старшего дошкольного возраста, развивать их познавательный интерес и любознательность.</a:t>
            </a:r>
            <a:endParaRPr lang="ru-RU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9"/>
          <a:stretch>
            <a:fillRect/>
          </a:stretch>
        </p:blipFill>
        <p:spPr>
          <a:xfrm>
            <a:off x="3312635" y="5238750"/>
            <a:ext cx="2778719" cy="2700345"/>
          </a:xfrm>
          <a:prstGeom prst="round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0" name="Объект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7" y="7579049"/>
            <a:ext cx="1800230" cy="1500192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Рисунок 10" descr="20180419_152548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32497" y="7219003"/>
            <a:ext cx="1620207" cy="1924658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Рисунок 11" descr="DSCN069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2704" y="7579049"/>
            <a:ext cx="2160276" cy="1620207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152359" y="9379279"/>
            <a:ext cx="2824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Вся информация здесь: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6200000">
            <a:off x="3801839" y="9610167"/>
            <a:ext cx="360046" cy="618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4572796" y="9559302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E:\код эколята Замулк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6" y="9574544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18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2451" y="1278244"/>
            <a:ext cx="3861224" cy="2520322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72336" y="3807589"/>
            <a:ext cx="61207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smtClean="0">
                <a:solidFill>
                  <a:srgbClr val="C00000"/>
                </a:solidFill>
              </a:rPr>
              <a:t>Цель проекта:</a:t>
            </a:r>
            <a:r>
              <a:rPr lang="ru-RU" smtClean="0"/>
              <a:t> </a:t>
            </a:r>
            <a:r>
              <a:rPr lang="ru-RU" i="1" smtClean="0"/>
              <a:t>создание условий для формирования у</a:t>
            </a:r>
          </a:p>
          <a:p>
            <a:pPr algn="just"/>
            <a:r>
              <a:rPr lang="ru-RU" i="1" smtClean="0"/>
              <a:t> воспитанников элементов экологической культуры, экологически грамотного поведения в природе, бережного отношения к живым объектам флоры и фауны.</a:t>
            </a:r>
            <a:br>
              <a:rPr lang="ru-RU" i="1" smtClean="0"/>
            </a:br>
            <a:endParaRPr lang="en-US" i="1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6"/>
          <a:stretch>
            <a:fillRect/>
          </a:stretch>
        </p:blipFill>
        <p:spPr>
          <a:xfrm>
            <a:off x="1512405" y="5418773"/>
            <a:ext cx="2520322" cy="2460315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04" y="5778819"/>
            <a:ext cx="2001630" cy="2700345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0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58" y="7759072"/>
            <a:ext cx="1067536" cy="1440184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1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911" y="6858957"/>
            <a:ext cx="1620206" cy="2160276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3" b="15887"/>
          <a:stretch>
            <a:fillRect/>
          </a:stretch>
        </p:blipFill>
        <p:spPr>
          <a:xfrm>
            <a:off x="1152359" y="7038980"/>
            <a:ext cx="2340299" cy="1859129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332382" y="9199256"/>
            <a:ext cx="2412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Подробности здесь:</a:t>
            </a:r>
          </a:p>
          <a:p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796" y="9379279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Стрелка вниз 15"/>
          <p:cNvSpPr/>
          <p:nvPr/>
        </p:nvSpPr>
        <p:spPr>
          <a:xfrm rot="16200000">
            <a:off x="3672681" y="9379279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E:\код юные эколог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6" y="938690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2267" y="510671"/>
            <a:ext cx="5931933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/>
              <a:t>Уважаемые родители </a:t>
            </a:r>
          </a:p>
          <a:p>
            <a:pPr algn="ctr"/>
            <a:r>
              <a:rPr lang="ru-RU" b="1" smtClean="0"/>
              <a:t>(законные представители),</a:t>
            </a:r>
          </a:p>
          <a:p>
            <a:pPr algn="ctr"/>
            <a:r>
              <a:rPr lang="ru-RU" b="1" smtClean="0"/>
              <a:t>коллеги, </a:t>
            </a:r>
            <a:endParaRPr lang="ru-RU" b="1" i="1" smtClean="0"/>
          </a:p>
          <a:p>
            <a:pPr algn="ctr"/>
            <a:r>
              <a:rPr lang="ru-RU" b="1" smtClean="0"/>
              <a:t>дорогие наши ребята!</a:t>
            </a:r>
          </a:p>
          <a:p>
            <a:pPr algn="ctr"/>
            <a:r>
              <a:rPr lang="ru-RU" b="1" smtClean="0"/>
              <a:t>Коллектив детского сада «Рябинка» предлагает вашему вниманию сборник </a:t>
            </a:r>
          </a:p>
          <a:p>
            <a:pPr algn="ctr"/>
            <a:r>
              <a:rPr lang="ru-RU" b="1" smtClean="0"/>
              <a:t>«НАШ Экологический вестник»,</a:t>
            </a:r>
          </a:p>
          <a:p>
            <a:pPr algn="ctr"/>
            <a:r>
              <a:rPr lang="ru-RU" b="1" smtClean="0"/>
              <a:t>в котором мы хотим вам рассказать и показать</a:t>
            </a:r>
          </a:p>
          <a:p>
            <a:pPr algn="ctr"/>
            <a:r>
              <a:rPr lang="ru-RU" b="1" smtClean="0"/>
              <a:t>какая работа ведется в детском саду по экологическому воспитанию наших детей.</a:t>
            </a:r>
          </a:p>
          <a:p>
            <a:pPr algn="ctr"/>
            <a:endParaRPr lang="ru-RU" sz="2400" smtClean="0"/>
          </a:p>
          <a:p>
            <a:pPr algn="just"/>
            <a:r>
              <a:rPr lang="ru-RU" sz="1600" i="1" smtClean="0"/>
              <a:t>	Экологическое воспитание и образование детей - чрезвычайно важная проблема настоящего времени. Правительство РФ уделяет большое внимание проблеме экологического воспитания подрастающего поколения. Так, распоряжением Правительства Российской Федерации от 29 мая 2015 г. N 996-р г. Москва принята "Стратегия развития воспитания в Российской Федерации на период до 2025 года", в которой определены направления в экологическом воспитании детей:</a:t>
            </a:r>
          </a:p>
          <a:p>
            <a:pPr algn="just"/>
            <a:endParaRPr lang="ru-RU" sz="1600" i="1" smtClean="0"/>
          </a:p>
          <a:p>
            <a:pPr lvl="0" algn="just">
              <a:buFont typeface="Wingdings" pitchFamily="2" charset="2"/>
              <a:buChar char="v"/>
            </a:pPr>
            <a:r>
              <a:rPr lang="ru-RU" sz="1600" i="1" smtClean="0"/>
              <a:t> развитие у детей и их родителей экологической культуры; 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600" i="1" smtClean="0"/>
              <a:t> бережного отношения к родной земле, природным богатствам России и мира;</a:t>
            </a:r>
          </a:p>
          <a:p>
            <a:pPr lvl="0" algn="just">
              <a:buFont typeface="Wingdings" pitchFamily="2" charset="2"/>
              <a:buChar char="v"/>
            </a:pPr>
            <a:r>
              <a:rPr lang="ru-RU" sz="1600" i="1" smtClean="0"/>
              <a:t> воспитание чувства ответственности за состояние природных ресурсов, умений и навыков разумного природопользования, нетерпимого отношения к действиям, приносящим вред экологии.</a:t>
            </a:r>
          </a:p>
          <a:p>
            <a:pPr lvl="0" algn="just"/>
            <a:endParaRPr lang="ru-RU" sz="1600" i="1" smtClean="0"/>
          </a:p>
          <a:p>
            <a:pPr algn="just"/>
            <a:r>
              <a:rPr lang="ru-RU" sz="1600" i="1" smtClean="0"/>
              <a:t>     В. А. Сухомлинский считал, что необходимо вводить малыша в окружающий мир природы так, чтобы каждый день открывал в нем что-то новое для себя, чтобы он рос исследователем, чтобы каждый его шаг был путешествием к истокам чудес в природе, облагораживал сердце и закалял волю.</a:t>
            </a:r>
          </a:p>
        </p:txBody>
      </p:sp>
      <p:pic>
        <p:nvPicPr>
          <p:cNvPr id="10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667583" flipH="1">
            <a:off x="274404" y="228708"/>
            <a:ext cx="1797114" cy="1612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</a:rPr>
              <a:t>19</a:t>
            </a:r>
            <a:endParaRPr lang="en-US" sz="1050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2360" y="1458267"/>
            <a:ext cx="50406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</a:rPr>
              <a:t>Дорогие друзья!</a:t>
            </a:r>
          </a:p>
          <a:p>
            <a:pPr algn="ctr"/>
            <a:r>
              <a:rPr lang="ru-RU" b="1" smtClean="0">
                <a:solidFill>
                  <a:srgbClr val="C00000"/>
                </a:solidFill>
              </a:rPr>
              <a:t>Предлагаем к просмотру видеоролики </a:t>
            </a:r>
          </a:p>
          <a:p>
            <a:pPr algn="ctr"/>
            <a:r>
              <a:rPr lang="ru-RU" b="1" smtClean="0">
                <a:solidFill>
                  <a:srgbClr val="C00000"/>
                </a:solidFill>
              </a:rPr>
              <a:t>по экологическому воспитанию ,</a:t>
            </a:r>
          </a:p>
          <a:p>
            <a:pPr algn="ctr"/>
            <a:r>
              <a:rPr lang="ru-RU" b="1" smtClean="0">
                <a:solidFill>
                  <a:srgbClr val="C00000"/>
                </a:solidFill>
              </a:rPr>
              <a:t>созданные воспитателями, специалистами,</a:t>
            </a:r>
          </a:p>
          <a:p>
            <a:pPr algn="ctr"/>
            <a:r>
              <a:rPr lang="ru-RU" b="1" smtClean="0">
                <a:solidFill>
                  <a:srgbClr val="C00000"/>
                </a:solidFill>
              </a:rPr>
              <a:t>детьми и родителями: 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336" y="3284814"/>
            <a:ext cx="3740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«Сохраним свою планету»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2681" y="3438520"/>
            <a:ext cx="2390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t>«Эко-флешмоб»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2474" y="4878704"/>
            <a:ext cx="1080139" cy="1080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932842" y="4878704"/>
            <a:ext cx="1080138" cy="1080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267" y="3978590"/>
            <a:ext cx="1440184" cy="2037078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2635" y="3978589"/>
            <a:ext cx="1440184" cy="1980253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2290" y="6138865"/>
            <a:ext cx="392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t>«Смотри, повсюду красота»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2473" y="7579049"/>
            <a:ext cx="1080139" cy="1080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Стрелка вниз 14"/>
          <p:cNvSpPr/>
          <p:nvPr/>
        </p:nvSpPr>
        <p:spPr>
          <a:xfrm>
            <a:off x="2412520" y="3978589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Стрелка вниз 15"/>
          <p:cNvSpPr/>
          <p:nvPr/>
        </p:nvSpPr>
        <p:spPr>
          <a:xfrm>
            <a:off x="5292888" y="3978589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 вниз 16"/>
          <p:cNvSpPr/>
          <p:nvPr/>
        </p:nvSpPr>
        <p:spPr>
          <a:xfrm>
            <a:off x="2412520" y="6678934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трелка вниз 17"/>
          <p:cNvSpPr/>
          <p:nvPr/>
        </p:nvSpPr>
        <p:spPr>
          <a:xfrm rot="5400000">
            <a:off x="5112865" y="9019233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3438535" y="8822604"/>
            <a:ext cx="1080138" cy="1080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384834" y="7038980"/>
            <a:ext cx="28298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t>Видеоальбом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t>«Тайшетский район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t>в поэзии 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t>местных авторов»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483" name="Picture 3" descr="C:\Users\User\AppData\Local\Temp\Rar$DIa0.295\IMG_20220706_0807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267" y="6994782"/>
            <a:ext cx="1440184" cy="2024452"/>
          </a:xfrm>
          <a:prstGeom prst="round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10242" name="Picture 2" descr="E:\код район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06" y="8828787"/>
            <a:ext cx="1100984" cy="110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код клип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268" y="7628584"/>
            <a:ext cx="1018549" cy="101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код флэшмоб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42" y="4878704"/>
            <a:ext cx="1046953" cy="10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E:\код ролик сохраним свою планету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05" y="4891035"/>
            <a:ext cx="1067913" cy="10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Экологические проекты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20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4960" y="1278244"/>
            <a:ext cx="44625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smtClean="0">
                <a:solidFill>
                  <a:srgbClr val="C00000"/>
                </a:solidFill>
              </a:rPr>
              <a:t>Страничка для самых маленьких</a:t>
            </a:r>
          </a:p>
          <a:p>
            <a:pPr algn="ctr"/>
            <a:r>
              <a:rPr lang="ru-RU" b="1" smtClean="0">
                <a:solidFill>
                  <a:srgbClr val="C00000"/>
                </a:solidFill>
              </a:rPr>
              <a:t>(играем с мамой)</a:t>
            </a:r>
          </a:p>
          <a:p>
            <a:pPr algn="ctr"/>
            <a:endParaRPr lang="ru-RU" b="1" smtClean="0">
              <a:solidFill>
                <a:srgbClr val="C00000"/>
              </a:solidFill>
            </a:endParaRPr>
          </a:p>
          <a:p>
            <a:pPr algn="ctr"/>
            <a:r>
              <a:rPr lang="ru-RU" i="1" smtClean="0"/>
              <a:t>Посмотри внимательно на картинку.</a:t>
            </a:r>
          </a:p>
          <a:p>
            <a:pPr algn="ctr"/>
            <a:r>
              <a:rPr lang="ru-RU" i="1" smtClean="0"/>
              <a:t>Кто здесь лишний?</a:t>
            </a:r>
            <a:endParaRPr lang="en-US" i="1"/>
          </a:p>
        </p:txBody>
      </p:sp>
      <p:pic>
        <p:nvPicPr>
          <p:cNvPr id="19458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359" y="2898451"/>
            <a:ext cx="900115" cy="1204428"/>
          </a:xfrm>
          <a:prstGeom prst="rect">
            <a:avLst/>
          </a:prstGeom>
          <a:noFill/>
        </p:spPr>
      </p:pic>
      <p:pic>
        <p:nvPicPr>
          <p:cNvPr id="9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2474" y="2898451"/>
            <a:ext cx="900115" cy="1204428"/>
          </a:xfrm>
          <a:prstGeom prst="rect">
            <a:avLst/>
          </a:prstGeom>
          <a:noFill/>
        </p:spPr>
      </p:pic>
      <p:pic>
        <p:nvPicPr>
          <p:cNvPr id="10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2359" y="4158612"/>
            <a:ext cx="900115" cy="1204428"/>
          </a:xfrm>
          <a:prstGeom prst="rect">
            <a:avLst/>
          </a:prstGeom>
          <a:noFill/>
        </p:spPr>
      </p:pic>
      <p:pic>
        <p:nvPicPr>
          <p:cNvPr id="11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934" y="2898451"/>
            <a:ext cx="900115" cy="1204428"/>
          </a:xfrm>
          <a:prstGeom prst="rect">
            <a:avLst/>
          </a:prstGeom>
          <a:noFill/>
        </p:spPr>
      </p:pic>
      <p:pic>
        <p:nvPicPr>
          <p:cNvPr id="12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589" y="2898451"/>
            <a:ext cx="900115" cy="1204428"/>
          </a:xfrm>
          <a:prstGeom prst="rect">
            <a:avLst/>
          </a:prstGeom>
          <a:noFill/>
        </p:spPr>
      </p:pic>
      <p:pic>
        <p:nvPicPr>
          <p:cNvPr id="13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704" y="2898451"/>
            <a:ext cx="900115" cy="1204428"/>
          </a:xfrm>
          <a:prstGeom prst="rect">
            <a:avLst/>
          </a:prstGeom>
          <a:noFill/>
        </p:spPr>
      </p:pic>
      <p:pic>
        <p:nvPicPr>
          <p:cNvPr id="15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819" y="2898451"/>
            <a:ext cx="900115" cy="1204428"/>
          </a:xfrm>
          <a:prstGeom prst="rect">
            <a:avLst/>
          </a:prstGeom>
          <a:noFill/>
        </p:spPr>
      </p:pic>
      <p:pic>
        <p:nvPicPr>
          <p:cNvPr id="16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589" y="4158612"/>
            <a:ext cx="900115" cy="1204428"/>
          </a:xfrm>
          <a:prstGeom prst="rect">
            <a:avLst/>
          </a:prstGeom>
          <a:noFill/>
        </p:spPr>
      </p:pic>
      <p:pic>
        <p:nvPicPr>
          <p:cNvPr id="17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704" y="4158612"/>
            <a:ext cx="900115" cy="1204428"/>
          </a:xfrm>
          <a:prstGeom prst="rect">
            <a:avLst/>
          </a:prstGeom>
          <a:noFill/>
        </p:spPr>
      </p:pic>
      <p:pic>
        <p:nvPicPr>
          <p:cNvPr id="18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819" y="4158612"/>
            <a:ext cx="900115" cy="1204428"/>
          </a:xfrm>
          <a:prstGeom prst="rect">
            <a:avLst/>
          </a:prstGeom>
          <a:noFill/>
        </p:spPr>
      </p:pic>
      <p:pic>
        <p:nvPicPr>
          <p:cNvPr id="19" name="Picture 2" descr="Котик рисунок для детей - 145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934" y="4158612"/>
            <a:ext cx="900115" cy="1204428"/>
          </a:xfrm>
          <a:prstGeom prst="rect">
            <a:avLst/>
          </a:prstGeom>
          <a:noFill/>
        </p:spPr>
      </p:pic>
      <p:pic>
        <p:nvPicPr>
          <p:cNvPr id="19460" name="Picture 4" descr="Песик детский рисунок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2474" y="4158611"/>
            <a:ext cx="900115" cy="1260161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512405" y="5598796"/>
            <a:ext cx="46805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smtClean="0"/>
              <a:t>Посмотри внимательно на картинку.</a:t>
            </a:r>
          </a:p>
          <a:p>
            <a:pPr algn="ctr"/>
            <a:r>
              <a:rPr lang="ru-RU" i="1" smtClean="0"/>
              <a:t>Найди  одинаковые деревья.</a:t>
            </a:r>
            <a:endParaRPr lang="en-US" i="1"/>
          </a:p>
        </p:txBody>
      </p:sp>
      <p:sp>
        <p:nvSpPr>
          <p:cNvPr id="19462" name="AutoShape 6" descr="Деревья картинки для детей в детский садик и в школу."/>
          <p:cNvSpPr>
            <a:spLocks noChangeAspect="1"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6" name="Picture 10" descr="Рисунок березы фломастерами STABILO Stabilo4kids.r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2336" y="6318888"/>
            <a:ext cx="1434749" cy="1980253"/>
          </a:xfrm>
          <a:prstGeom prst="rect">
            <a:avLst/>
          </a:prstGeom>
          <a:noFill/>
        </p:spPr>
      </p:pic>
      <p:pic>
        <p:nvPicPr>
          <p:cNvPr id="23" name="Picture 10" descr="Рисунок березы фломастерами STABILO Stabilo4kids.r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8231" y="6318888"/>
            <a:ext cx="1434749" cy="1980253"/>
          </a:xfrm>
          <a:prstGeom prst="rect">
            <a:avLst/>
          </a:prstGeom>
          <a:noFill/>
        </p:spPr>
      </p:pic>
      <p:pic>
        <p:nvPicPr>
          <p:cNvPr id="24" name="Picture 10" descr="Рисунок березы фломастерами STABILO Stabilo4kids.ru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2543" y="8119118"/>
            <a:ext cx="1434749" cy="1980253"/>
          </a:xfrm>
          <a:prstGeom prst="rect">
            <a:avLst/>
          </a:prstGeom>
          <a:noFill/>
        </p:spPr>
      </p:pic>
      <p:pic>
        <p:nvPicPr>
          <p:cNvPr id="19468" name="Picture 12" descr="Картинки про дуб для детей (37 ФОТО) - Забавник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6448" y="6318888"/>
            <a:ext cx="1146187" cy="1800230"/>
          </a:xfrm>
          <a:prstGeom prst="rect">
            <a:avLst/>
          </a:prstGeom>
          <a:noFill/>
        </p:spPr>
      </p:pic>
      <p:pic>
        <p:nvPicPr>
          <p:cNvPr id="27" name="Picture 12" descr="Картинки про дуб для детей (37 ФОТО) - Забавник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2819" y="8299141"/>
            <a:ext cx="1146187" cy="1800230"/>
          </a:xfrm>
          <a:prstGeom prst="rect">
            <a:avLst/>
          </a:prstGeom>
          <a:noFill/>
        </p:spPr>
      </p:pic>
      <p:sp>
        <p:nvSpPr>
          <p:cNvPr id="19472" name="AutoShape 16" descr="⬇ Скачать картинки Дерево дуб рисунок, стоковые фото Дерево дуб рисунок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4" name="AutoShape 18" descr="⬇ Скачать картинки Дерево дуб рисунок, стоковые фото Дерево дуб рисунок в  хорошем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1625" cy="301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76" name="Picture 20" descr="ポプラの木のストックフォト - i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2650" y="6318888"/>
            <a:ext cx="1320169" cy="1980253"/>
          </a:xfrm>
          <a:prstGeom prst="rect">
            <a:avLst/>
          </a:prstGeom>
          <a:noFill/>
        </p:spPr>
      </p:pic>
      <p:pic>
        <p:nvPicPr>
          <p:cNvPr id="32" name="Picture 20" descr="ポプラの木のストックフォト - iStoc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2382" y="8119118"/>
            <a:ext cx="1320169" cy="1980253"/>
          </a:xfrm>
          <a:prstGeom prst="rect">
            <a:avLst/>
          </a:prstGeom>
          <a:noFill/>
        </p:spPr>
      </p:pic>
      <p:pic>
        <p:nvPicPr>
          <p:cNvPr id="19480" name="Picture 24" descr="3,258 Black Poplar Stock Photos and Images - 123R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889" y="6318888"/>
            <a:ext cx="1800229" cy="1800230"/>
          </a:xfrm>
          <a:prstGeom prst="rect">
            <a:avLst/>
          </a:prstGeom>
          <a:noFill/>
        </p:spPr>
      </p:pic>
      <p:pic>
        <p:nvPicPr>
          <p:cNvPr id="35" name="Picture 24" descr="3,258 Black Poplar Stock Photos and Images - 123R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2635" y="8299141"/>
            <a:ext cx="1800229" cy="1800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Родители-наши главные помощники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</a:rPr>
              <a:t>21</a:t>
            </a:r>
            <a:endParaRPr lang="en-US" sz="1050" b="1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267" y="1638290"/>
            <a:ext cx="55807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smtClean="0"/>
              <a:t>	Полноценный воспитательный эффект достигается тогда, когда детский сад и семья действуют в одном направлении. Поэтому взаимодействие с родителями – одна из важнейших форм экологического воспитания в нашем детском саду.</a:t>
            </a:r>
            <a:endParaRPr lang="en-US" i="1"/>
          </a:p>
        </p:txBody>
      </p:sp>
      <p:grpSp>
        <p:nvGrpSpPr>
          <p:cNvPr id="12" name="Группа 11"/>
          <p:cNvGrpSpPr/>
          <p:nvPr/>
        </p:nvGrpSpPr>
        <p:grpSpPr>
          <a:xfrm>
            <a:off x="432268" y="3798566"/>
            <a:ext cx="4320551" cy="3780483"/>
            <a:chOff x="432267" y="3798566"/>
            <a:chExt cx="5580713" cy="5220667"/>
          </a:xfrm>
        </p:grpSpPr>
        <p:pic>
          <p:nvPicPr>
            <p:cNvPr id="1026" name="Picture 2" descr="C:\Users\User\Downloads\20210925_104603 (1).jpg"/>
            <p:cNvPicPr>
              <a:picLocks noChangeAspect="1" noChangeArrowheads="1"/>
            </p:cNvPicPr>
            <p:nvPr/>
          </p:nvPicPr>
          <p:blipFill>
            <a:blip r:embed="rId3" cstate="print"/>
            <a:srcRect r="33594"/>
            <a:stretch>
              <a:fillRect/>
            </a:stretch>
          </p:blipFill>
          <p:spPr bwMode="auto">
            <a:xfrm rot="5400000">
              <a:off x="612290" y="3618543"/>
              <a:ext cx="5220667" cy="558071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</p:pic>
        <p:sp>
          <p:nvSpPr>
            <p:cNvPr id="7" name="Овал 6"/>
            <p:cNvSpPr/>
            <p:nvPr/>
          </p:nvSpPr>
          <p:spPr>
            <a:xfrm>
              <a:off x="2776165" y="6628780"/>
              <a:ext cx="334843" cy="11792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92313" y="9019233"/>
            <a:ext cx="5222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FF0000"/>
                </a:solidFill>
              </a:rPr>
              <a:t>Экологическая акция по озеленению </a:t>
            </a:r>
          </a:p>
          <a:p>
            <a:pPr algn="ctr"/>
            <a:r>
              <a:rPr lang="ru-RU" sz="2400" b="1" smtClean="0">
                <a:solidFill>
                  <a:srgbClr val="FF0000"/>
                </a:solidFill>
              </a:rPr>
              <a:t>городского парка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13" name="Picture 2" descr="C:\Users\User\Downloads\20210925_1044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052474" y="5778819"/>
            <a:ext cx="3960506" cy="31504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Родители-наши главные помощники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</a:rPr>
              <a:t>23</a:t>
            </a:r>
            <a:endParaRPr lang="en-US" sz="1050" b="1">
              <a:solidFill>
                <a:srgbClr val="002060"/>
              </a:solidFill>
            </a:endParaRPr>
          </a:p>
        </p:txBody>
      </p:sp>
      <p:pic>
        <p:nvPicPr>
          <p:cNvPr id="6" name="Picture 4" descr="C:\Users\User\Downloads\20220819_105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332382" y="1278244"/>
            <a:ext cx="4500575" cy="337543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2244" y="4698681"/>
            <a:ext cx="59407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smtClean="0">
                <a:solidFill>
                  <a:srgbClr val="FF0000"/>
                </a:solidFill>
              </a:rPr>
              <a:t>	</a:t>
            </a:r>
            <a:r>
              <a:rPr lang="ru-RU" b="1" i="1" smtClean="0"/>
              <a:t>В нашем детском саду у каждой группы есть своя клумба, за которой  воспитатели, дети и родители не только ухаживают, но и соревнуются в ее наполнении и оформлении.</a:t>
            </a:r>
            <a:endParaRPr lang="en-US" b="1" i="1"/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l="20325"/>
          <a:stretch>
            <a:fillRect/>
          </a:stretch>
        </p:blipFill>
        <p:spPr bwMode="auto">
          <a:xfrm>
            <a:off x="2232497" y="6138865"/>
            <a:ext cx="3780483" cy="3060391"/>
          </a:xfrm>
          <a:prstGeom prst="roundRect">
            <a:avLst/>
          </a:prstGeom>
          <a:ln w="28575">
            <a:solidFill>
              <a:srgbClr val="FFC000"/>
            </a:solidFill>
          </a:ln>
          <a:effectLst/>
        </p:spPr>
      </p:pic>
      <p:pic>
        <p:nvPicPr>
          <p:cNvPr id="2050" name="Picture 2" descr="C:\Users\User\Downloads\20220412_103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32267" y="7219003"/>
            <a:ext cx="2880367" cy="21602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52474" y="9379279"/>
            <a:ext cx="3321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smtClean="0">
                <a:solidFill>
                  <a:srgbClr val="C00000"/>
                </a:solidFill>
              </a:rPr>
              <a:t>Кстати, рассаду мы тоже </a:t>
            </a:r>
          </a:p>
          <a:p>
            <a:pPr algn="ctr"/>
            <a:r>
              <a:rPr lang="ru-RU" b="1" i="1" smtClean="0">
                <a:solidFill>
                  <a:srgbClr val="C00000"/>
                </a:solidFill>
              </a:rPr>
              <a:t>выращиваем вместе.</a:t>
            </a:r>
            <a:endParaRPr lang="en-US" b="1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User\AppData\Local\Temp\Rar$DIa0.760\DSC_6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2382" y="1278244"/>
            <a:ext cx="5130656" cy="342043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12405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Родители-наши главные помощники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User\AppData\Local\Temp\Rar$DIa0.443\DSC_57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2635" y="6138865"/>
            <a:ext cx="3537573" cy="235838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01" name="Picture 5" descr="C:\Users\User\AppData\Local\Temp\Rar$DIa0.603\DSC_5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2382" y="4518658"/>
            <a:ext cx="2880368" cy="192024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02" name="Picture 6" descr="C:\Users\User\AppData\Local\Temp\Rar$DIa0.902\DSC_5856.JPG"/>
          <p:cNvPicPr>
            <a:picLocks noChangeAspect="1" noChangeArrowheads="1"/>
          </p:cNvPicPr>
          <p:nvPr/>
        </p:nvPicPr>
        <p:blipFill>
          <a:blip r:embed="rId6" cstate="print"/>
          <a:srcRect l="11765" r="29412"/>
          <a:stretch>
            <a:fillRect/>
          </a:stretch>
        </p:blipFill>
        <p:spPr bwMode="auto">
          <a:xfrm>
            <a:off x="1332382" y="6138865"/>
            <a:ext cx="1980253" cy="224428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00" name="Picture 4" descr="C:\Users\User\AppData\Local\Temp\Rar$DIa0.816\DSC_58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2681" y="3978589"/>
            <a:ext cx="3240414" cy="216027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04" name="Picture 8" descr="C:\Users\User\AppData\Local\Temp\Rar$DIa0.677\DSC_6028.JPG"/>
          <p:cNvPicPr>
            <a:picLocks noChangeAspect="1" noChangeArrowheads="1"/>
          </p:cNvPicPr>
          <p:nvPr/>
        </p:nvPicPr>
        <p:blipFill>
          <a:blip r:embed="rId8" cstate="print"/>
          <a:srcRect r="57895"/>
          <a:stretch>
            <a:fillRect/>
          </a:stretch>
        </p:blipFill>
        <p:spPr bwMode="auto">
          <a:xfrm>
            <a:off x="1332381" y="8119118"/>
            <a:ext cx="1620207" cy="204026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4106" name="Picture 10" descr="C:\Users\User\AppData\Local\Temp\Rar$DIa0.707\DSC_6134.JPG"/>
          <p:cNvPicPr>
            <a:picLocks noChangeAspect="1" noChangeArrowheads="1"/>
          </p:cNvPicPr>
          <p:nvPr/>
        </p:nvPicPr>
        <p:blipFill>
          <a:blip r:embed="rId9" cstate="print"/>
          <a:srcRect b="15463"/>
          <a:stretch>
            <a:fillRect/>
          </a:stretch>
        </p:blipFill>
        <p:spPr bwMode="auto">
          <a:xfrm>
            <a:off x="2952589" y="8299141"/>
            <a:ext cx="3672681" cy="196839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22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ownloads\20220412_103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332381" y="1278243"/>
            <a:ext cx="5280675" cy="396050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12405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Родители-наши главные помощники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User\Downloads\20220412_103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512405" y="5958842"/>
            <a:ext cx="3840491" cy="288036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843597" y="5238750"/>
            <a:ext cx="4155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smtClean="0">
                <a:solidFill>
                  <a:srgbClr val="C00000"/>
                </a:solidFill>
              </a:rPr>
              <a:t>А вот и наш мини-огород  </a:t>
            </a:r>
          </a:p>
          <a:p>
            <a:pPr algn="ctr"/>
            <a:r>
              <a:rPr lang="ru-RU" b="1" i="1" smtClean="0">
                <a:solidFill>
                  <a:srgbClr val="C00000"/>
                </a:solidFill>
              </a:rPr>
              <a:t>для наблюдений и экспериментов.</a:t>
            </a:r>
            <a:endParaRPr lang="en-US" b="1" i="1">
              <a:solidFill>
                <a:srgbClr val="C00000"/>
              </a:solidFill>
            </a:endParaRPr>
          </a:p>
        </p:txBody>
      </p:sp>
      <p:pic>
        <p:nvPicPr>
          <p:cNvPr id="3076" name="Picture 4" descr="C:\Users\User\Downloads\20220412_1035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672681" y="7038980"/>
            <a:ext cx="3360429" cy="252032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24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Родители-наши главные помощники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</a:rPr>
              <a:t>25</a:t>
            </a:r>
            <a:endParaRPr lang="en-US" sz="1050" b="1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6290" y="1098221"/>
            <a:ext cx="38966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C00000"/>
                </a:solidFill>
              </a:rPr>
              <a:t>Занимаемся дома с детьми</a:t>
            </a:r>
          </a:p>
          <a:p>
            <a:pPr algn="ctr"/>
            <a:r>
              <a:rPr lang="ru-RU" sz="1800" b="1" i="1" smtClean="0"/>
              <a:t>Консультаци специалистов</a:t>
            </a:r>
            <a:endParaRPr lang="en-US" sz="1800" b="1" i="1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52244" y="2422857"/>
            <a:ext cx="59407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Сосновая шишка - это лучший массажер,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подаренный нам матушкой-природой.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 flipH="1">
            <a:off x="252244" y="3119998"/>
            <a:ext cx="6120782" cy="621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Игровой самомассаж шишками сосны, кедра, ели с элементами пальчиковой гимнастики используется для активизации речи, познавательной деятельности, развития мелкой моторики пальцев рук, релаксации и повышения настроения и главное иммунитета.Польза массажа несомненна и неоднократно доказана на практике.</a:t>
            </a:r>
            <a:endParaRPr kumimoji="0" lang="ru-RU" sz="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Для обучения упражнениям лучше всего использовать молодые, свежие шишки, так как они не колются, имеют приятный аромат, эффект фитотерапии и не вызывают отрицательных эмоций. В дальнейшем используют сухие, колючие шишки. При ощущении  дискомфорта, шишку нужно хорошенько разогреть, распарить, а затем покатать по телу ощущая этот приятный аромат.</a:t>
            </a:r>
          </a:p>
          <a:p>
            <a:pPr algn="just"/>
            <a:r>
              <a:rPr lang="ru-RU" sz="1800" i="1" smtClean="0"/>
              <a:t>	Свежие шишки хорошо справляются с болью, поэтому их можно прикладывайте к различным больным местам, катать  подольше и с небольшим усилием. Шишки также снимают раздражительность. Для этого подержите их в руке несколько минут, а затем выбросьте.</a:t>
            </a:r>
          </a:p>
          <a:p>
            <a:pPr algn="just"/>
            <a:r>
              <a:rPr lang="ru-RU" sz="1800" i="1" smtClean="0"/>
              <a:t> 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196" name="AutoShape 4" descr="⬇ Скачать картинки Кедровая шишка, стоковые фото Кедровая шишка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0" name="Picture 8" descr="Кедр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17363">
            <a:off x="865907" y="8326923"/>
            <a:ext cx="2340299" cy="1755224"/>
          </a:xfrm>
          <a:prstGeom prst="rect">
            <a:avLst/>
          </a:prstGeom>
          <a:noFill/>
        </p:spPr>
      </p:pic>
      <p:pic>
        <p:nvPicPr>
          <p:cNvPr id="13" name="Picture 8" descr="Кедр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241447">
            <a:off x="4564881" y="8629136"/>
            <a:ext cx="2013728" cy="1510296"/>
          </a:xfrm>
          <a:prstGeom prst="rect">
            <a:avLst/>
          </a:prstGeom>
          <a:noFill/>
        </p:spPr>
      </p:pic>
      <p:sp>
        <p:nvSpPr>
          <p:cNvPr id="8202" name="AutoShape 10" descr="Физкультура - векторные изображения, Физкультура картинки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6" name="Picture 14" descr="Картинки по физкультуре - 79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612" y="8659187"/>
            <a:ext cx="1620207" cy="1296166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232497" y="1958272"/>
            <a:ext cx="2541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chemeClr val="accent3">
                    <a:lumMod val="50000"/>
                  </a:schemeClr>
                </a:solidFill>
              </a:rPr>
              <a:t>Физическая культура</a:t>
            </a:r>
            <a:endParaRPr lang="en-US" b="1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Родители-наши главные помощники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smtClean="0">
                <a:solidFill>
                  <a:srgbClr val="002060"/>
                </a:solidFill>
                <a:latin typeface="+mj-lt"/>
              </a:rPr>
              <a:t>26</a:t>
            </a:r>
            <a:endParaRPr lang="en-US" sz="1050" b="1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152359" y="1139745"/>
            <a:ext cx="5400690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Самомассаж рук с применением 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               </a:t>
            </a:r>
            <a:r>
              <a:rPr kumimoji="0" lang="ru-RU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сосновых шишек</a:t>
            </a:r>
            <a:endParaRPr kumimoji="0" lang="ru-RU" sz="700" b="0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Times New Roman" pitchFamily="18" charset="0"/>
              </a:rPr>
              <a:t>Упражнения проводят до появления чувства приятного тепла и легкого покраснения.</a:t>
            </a:r>
            <a:endParaRPr kumimoji="0" lang="ru-RU" sz="600" b="1" i="1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Перекатывание шишек между ладонями.</a:t>
            </a:r>
            <a:endParaRPr kumimoji="0" lang="ru-RU" sz="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Упражнения можно сопровождать веселыми, короткими</a:t>
            </a:r>
            <a:r>
              <a:rPr kumimoji="0" lang="ru-RU" sz="1800" b="0" i="1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стихами.</a:t>
            </a:r>
            <a:endParaRPr kumimoji="0" lang="ru-RU" sz="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Раз, два, три, четыре, пять,</a:t>
            </a:r>
            <a:endParaRPr kumimoji="0" lang="ru-RU" sz="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Шишку будем мы катать.</a:t>
            </a:r>
            <a:endParaRPr kumimoji="0" lang="ru-RU" sz="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Шишку будем мы катать,</a:t>
            </a:r>
            <a:endParaRPr kumimoji="0" lang="ru-RU" sz="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Раз, два, три, четыре, пять.</a:t>
            </a:r>
            <a:endParaRPr kumimoji="0" lang="ru-RU" sz="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Сосновая шишка нам колет ладошки.</a:t>
            </a:r>
            <a:endParaRPr kumimoji="0" lang="ru-RU" sz="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Мы покатаем шишку немножко.</a:t>
            </a:r>
            <a:endParaRPr kumimoji="0" lang="ru-RU" sz="6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152359" y="5741413"/>
            <a:ext cx="504064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Сжимание и разжимание шишек.</a:t>
            </a:r>
            <a:endParaRPr kumimoji="0" lang="ru-RU" sz="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Упражнение можно проводить двумя руками одновременно или поочередно правой и левой рукой.</a:t>
            </a:r>
            <a:endParaRPr kumimoji="0" lang="ru-RU" sz="6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Я сильнее всех на свете!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Буду шишки я сжимать.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Буду шишки я сжимать,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Буду руки развивать.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Левую и правую,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Правую и левую.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4" name="AutoShape 6" descr="Шишки соснов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2" name="Picture 14" descr="Шишка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2773" y="7038980"/>
            <a:ext cx="2060416" cy="2120497"/>
          </a:xfrm>
          <a:prstGeom prst="rect">
            <a:avLst/>
          </a:prstGeom>
          <a:noFill/>
        </p:spPr>
      </p:pic>
      <p:sp>
        <p:nvSpPr>
          <p:cNvPr id="7188" name="AutoShape 20" descr="Картинки о профессии воспитателя на прозрачном фоне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92428" y="9379279"/>
            <a:ext cx="3397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>
                <a:solidFill>
                  <a:srgbClr val="C00000"/>
                </a:solidFill>
              </a:rPr>
              <a:t>Будьте ЗДОРОВЫ !!! </a:t>
            </a:r>
            <a:endParaRPr lang="en-US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924271" flipH="1">
            <a:off x="1890490" y="137473"/>
            <a:ext cx="3483047" cy="31254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2244" y="3258497"/>
            <a:ext cx="648082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C00000"/>
                </a:solidFill>
              </a:rPr>
              <a:t>Над выпуском трудились:</a:t>
            </a:r>
          </a:p>
          <a:p>
            <a:pPr algn="ctr"/>
            <a:endParaRPr lang="ru-RU" sz="2800" b="1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1800" b="1" smtClean="0">
                <a:solidFill>
                  <a:srgbClr val="002060"/>
                </a:solidFill>
              </a:rPr>
              <a:t>педагогический коллектив МКДОУ детского сада «Рябинка»</a:t>
            </a:r>
          </a:p>
          <a:p>
            <a:pPr>
              <a:buFont typeface="Wingdings" pitchFamily="2" charset="2"/>
              <a:buChar char="v"/>
            </a:pPr>
            <a:r>
              <a:rPr lang="ru-RU" sz="1800" b="1" smtClean="0">
                <a:solidFill>
                  <a:srgbClr val="002060"/>
                </a:solidFill>
              </a:rPr>
              <a:t>воспитанники </a:t>
            </a:r>
          </a:p>
          <a:p>
            <a:pPr>
              <a:buFont typeface="Wingdings" pitchFamily="2" charset="2"/>
              <a:buChar char="v"/>
            </a:pPr>
            <a:r>
              <a:rPr lang="ru-RU" sz="1800" b="1" smtClean="0">
                <a:solidFill>
                  <a:srgbClr val="002060"/>
                </a:solidFill>
              </a:rPr>
              <a:t>родители</a:t>
            </a:r>
            <a:endParaRPr lang="en-US" sz="1800" b="1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2336" y="9576151"/>
            <a:ext cx="501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>
                <a:solidFill>
                  <a:srgbClr val="C00000"/>
                </a:solidFill>
              </a:rPr>
              <a:t>До встречи в следующем году!</a:t>
            </a:r>
            <a:endParaRPr lang="en-US" sz="2800" b="1">
              <a:solidFill>
                <a:srgbClr val="C00000"/>
              </a:solidFill>
            </a:endParaRPr>
          </a:p>
        </p:txBody>
      </p:sp>
      <p:pic>
        <p:nvPicPr>
          <p:cNvPr id="5126" name="Picture 6" descr="C:\Users\User\Desktop\рябинка\работа сад\мооое\IMG_20200924_151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90" y="5238750"/>
            <a:ext cx="5520705" cy="4140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Картинки красивое солнце (45 фото) • Развлекательные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057624" flipV="1">
            <a:off x="5144562" y="3766868"/>
            <a:ext cx="1980253" cy="1980253"/>
          </a:xfrm>
          <a:prstGeom prst="rect">
            <a:avLst/>
          </a:prstGeom>
          <a:noFill/>
        </p:spPr>
      </p:pic>
      <p:pic>
        <p:nvPicPr>
          <p:cNvPr id="15370" name="Picture 10" descr="Картинки красивое солнце (45 фото) • Развлекательные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974341">
            <a:off x="1681881" y="1045957"/>
            <a:ext cx="1872451" cy="1872451"/>
          </a:xfrm>
          <a:prstGeom prst="rect">
            <a:avLst/>
          </a:prstGeom>
          <a:noFill/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12405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В этом выпуске вы узнаете</a:t>
            </a:r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 rot="742307">
            <a:off x="2107458" y="1439516"/>
            <a:ext cx="4858910" cy="2406540"/>
          </a:xfrm>
          <a:prstGeom prst="cloudCallout">
            <a:avLst>
              <a:gd name="adj1" fmla="val -42644"/>
              <a:gd name="adj2" fmla="val 8864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 smtClean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ru-RU" b="1" smtClean="0">
                <a:solidFill>
                  <a:srgbClr val="C00000"/>
                </a:solidFill>
                <a:latin typeface="+mj-lt"/>
              </a:rPr>
              <a:t>Развивающая предметно-пространственная среда</a:t>
            </a:r>
          </a:p>
          <a:p>
            <a:pPr algn="ctr"/>
            <a:r>
              <a:rPr lang="ru-RU" sz="1800" b="1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1200" b="1" smtClean="0">
                <a:solidFill>
                  <a:srgbClr val="C00000"/>
                </a:solidFill>
                <a:latin typeface="+mj-lt"/>
              </a:rPr>
              <a:t>и</a:t>
            </a:r>
            <a:r>
              <a:rPr lang="ru-RU" sz="1600" b="1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1800" b="1" smtClean="0">
                <a:solidFill>
                  <a:srgbClr val="C00000"/>
                </a:solidFill>
                <a:latin typeface="+mj-lt"/>
              </a:rPr>
              <a:t>не только…</a:t>
            </a:r>
          </a:p>
          <a:p>
            <a:pPr algn="ctr"/>
            <a:r>
              <a:rPr lang="ru-RU" sz="1200" b="1" smtClean="0">
                <a:solidFill>
                  <a:srgbClr val="002060"/>
                </a:solidFill>
                <a:latin typeface="+mj-lt"/>
              </a:rPr>
              <a:t>как средство формирования бережного отношения ко всему живому, что нас окружает.</a:t>
            </a:r>
          </a:p>
          <a:p>
            <a:pPr algn="ctr"/>
            <a:r>
              <a:rPr lang="ru-RU" sz="1200" b="1" smtClean="0">
                <a:solidFill>
                  <a:srgbClr val="002060"/>
                </a:solidFill>
                <a:latin typeface="+mj-lt"/>
              </a:rPr>
              <a:t>страницы: 3 - 8.</a:t>
            </a:r>
          </a:p>
          <a:p>
            <a:pPr algn="ctr"/>
            <a:r>
              <a:rPr lang="ru-RU" sz="1800" b="1" smtClean="0">
                <a:solidFill>
                  <a:srgbClr val="C00000"/>
                </a:solidFill>
                <a:latin typeface="+mj-lt"/>
              </a:rPr>
              <a:t> </a:t>
            </a:r>
            <a:endParaRPr lang="en-US" sz="1800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904693">
            <a:off x="2171772" y="4354433"/>
            <a:ext cx="4847268" cy="2273223"/>
          </a:xfrm>
          <a:prstGeom prst="cloudCallout">
            <a:avLst>
              <a:gd name="adj1" fmla="val -42644"/>
              <a:gd name="adj2" fmla="val 8864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C00000"/>
                </a:solidFill>
                <a:latin typeface="+mj-lt"/>
              </a:rPr>
              <a:t>Экологические проекты</a:t>
            </a:r>
          </a:p>
          <a:p>
            <a:pPr algn="ctr"/>
            <a:r>
              <a:rPr lang="ru-RU" sz="1600" b="1" smtClean="0">
                <a:solidFill>
                  <a:srgbClr val="C00000"/>
                </a:solidFill>
                <a:latin typeface="+mj-lt"/>
              </a:rPr>
              <a:t>МКДОУ детского сада «Рябинка»</a:t>
            </a:r>
          </a:p>
          <a:p>
            <a:pPr algn="ctr"/>
            <a:r>
              <a:rPr lang="ru-RU" sz="1200" b="1" smtClean="0">
                <a:solidFill>
                  <a:srgbClr val="002060"/>
                </a:solidFill>
              </a:rPr>
              <a:t>Одной из основных форм работы по экологическому воспитанию в нашем детском саду является проектная деятельность.</a:t>
            </a:r>
          </a:p>
          <a:p>
            <a:pPr algn="ctr"/>
            <a:r>
              <a:rPr lang="ru-RU" sz="1200" b="1" smtClean="0">
                <a:solidFill>
                  <a:srgbClr val="002060"/>
                </a:solidFill>
              </a:rPr>
              <a:t>Предлагаем  вам ознакомиться с проектами</a:t>
            </a:r>
          </a:p>
          <a:p>
            <a:pPr algn="ctr"/>
            <a:r>
              <a:rPr lang="ru-RU" sz="1200" b="1" smtClean="0">
                <a:solidFill>
                  <a:srgbClr val="002060"/>
                </a:solidFill>
              </a:rPr>
              <a:t>страницы: 9 – 21.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752524">
            <a:off x="2214444" y="7027203"/>
            <a:ext cx="4721743" cy="2226003"/>
          </a:xfrm>
          <a:prstGeom prst="cloudCallout">
            <a:avLst>
              <a:gd name="adj1" fmla="val -42644"/>
              <a:gd name="adj2" fmla="val 88644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C00000"/>
                </a:solidFill>
              </a:rPr>
              <a:t>Родители </a:t>
            </a:r>
            <a:r>
              <a:rPr lang="ru-RU" sz="1200" b="1" smtClean="0">
                <a:solidFill>
                  <a:srgbClr val="C00000"/>
                </a:solidFill>
              </a:rPr>
              <a:t>(законные представители) </a:t>
            </a:r>
          </a:p>
          <a:p>
            <a:pPr algn="ctr"/>
            <a:r>
              <a:rPr lang="ru-RU" sz="1600" b="1" smtClean="0">
                <a:solidFill>
                  <a:srgbClr val="C00000"/>
                </a:solidFill>
              </a:rPr>
              <a:t>- наши главные помощники!</a:t>
            </a:r>
          </a:p>
          <a:p>
            <a:pPr algn="ctr"/>
            <a:r>
              <a:rPr lang="ru-RU" sz="1200" b="1" smtClean="0">
                <a:solidFill>
                  <a:srgbClr val="002060"/>
                </a:solidFill>
              </a:rPr>
              <a:t>Формы взаимодействия с родителями и специалистами детского сада по экологическому воспитанию</a:t>
            </a:r>
          </a:p>
          <a:p>
            <a:pPr algn="ctr"/>
            <a:r>
              <a:rPr lang="ru-RU" sz="1200" b="1" smtClean="0">
                <a:solidFill>
                  <a:srgbClr val="002060"/>
                </a:solidFill>
              </a:rPr>
              <a:t>страницы: 22 - 26.</a:t>
            </a:r>
            <a:endParaRPr lang="en-US" sz="1200" b="1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2359" y="1470432"/>
            <a:ext cx="915122" cy="844891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  <a:latin typeface="+mj-lt"/>
              </a:rPr>
              <a:t>НАШ</a:t>
            </a:r>
            <a:r>
              <a:rPr lang="ru-RU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1800" b="1" smtClean="0">
                <a:solidFill>
                  <a:srgbClr val="C00000"/>
                </a:solidFill>
                <a:latin typeface="+mj-lt"/>
              </a:rPr>
              <a:t>Экологический</a:t>
            </a:r>
            <a:r>
              <a:rPr lang="ru-RU" sz="180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ru-RU" sz="1800" b="1" smtClean="0">
                <a:solidFill>
                  <a:srgbClr val="C00000"/>
                </a:solidFill>
                <a:latin typeface="+mj-lt"/>
              </a:rPr>
              <a:t>вестник</a:t>
            </a:r>
            <a:endParaRPr lang="ru-RU" b="1" smtClean="0">
              <a:solidFill>
                <a:srgbClr val="C00000"/>
              </a:solidFill>
              <a:latin typeface="+mj-lt"/>
            </a:endParaRPr>
          </a:p>
          <a:p>
            <a:endParaRPr lang="en-US"/>
          </a:p>
        </p:txBody>
      </p:sp>
      <p:pic>
        <p:nvPicPr>
          <p:cNvPr id="15362" name="Picture 2" descr="Скоро, скоро в детский сад — Мадоу 2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652934" y="7579049"/>
            <a:ext cx="816422" cy="1154737"/>
          </a:xfrm>
          <a:prstGeom prst="rect">
            <a:avLst/>
          </a:prstGeom>
          <a:noFill/>
        </p:spPr>
      </p:pic>
      <p:pic>
        <p:nvPicPr>
          <p:cNvPr id="15364" name="Picture 4" descr="Доклад &quot;Экология в нашей жизни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15572">
            <a:off x="5696682" y="5492193"/>
            <a:ext cx="1080138" cy="761566"/>
          </a:xfrm>
          <a:prstGeom prst="rect">
            <a:avLst/>
          </a:prstGeom>
          <a:noFill/>
        </p:spPr>
      </p:pic>
      <p:pic>
        <p:nvPicPr>
          <p:cNvPr id="15366" name="Picture 6" descr="Дидактический материал к занятиям по экологии для детей младшего дошкольного  возраста (с 3 до 4 лет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03610">
            <a:off x="5898691" y="2241532"/>
            <a:ext cx="563064" cy="777136"/>
          </a:xfrm>
          <a:prstGeom prst="rect">
            <a:avLst/>
          </a:prstGeom>
          <a:noFill/>
        </p:spPr>
      </p:pic>
      <p:pic>
        <p:nvPicPr>
          <p:cNvPr id="15368" name="Picture 8" descr="10 вдохновляющих книг по экологии для детей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006561">
            <a:off x="5807296" y="2735830"/>
            <a:ext cx="720092" cy="738989"/>
          </a:xfrm>
          <a:prstGeom prst="rect">
            <a:avLst/>
          </a:prstGeom>
          <a:noFill/>
        </p:spPr>
      </p:pic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2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15374" name="Picture 14" descr="Картинки красивое солнце (45 фото) • Развлекательные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428" y="8119118"/>
            <a:ext cx="2160275" cy="2160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283609" cy="1015663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Развивающая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предметно-пространственная среда 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 не только…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3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267" y="1998336"/>
            <a:ext cx="57607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        Создание эколого-развивающей предметно-пространственной среды в дошкольном учреждении является одним из важных условий экологического образования детей.  Грамотно организованная предметно-развивающая среда экологического содержания обеспечивает формирование у каждого ребенка потребности во взаимодействии, общении с объектами природы, помогает сформировать познавательное отношение к ней и обеспечивает становление ценностного отношения ко всему живому. Поэтому, в работе по экологическому воспитанию </a:t>
            </a:r>
            <a:r>
              <a:rPr lang="ru-RU" i="1" dirty="0" err="1" smtClean="0"/>
              <a:t>нахих</a:t>
            </a:r>
            <a:r>
              <a:rPr lang="ru-RU" i="1" dirty="0" smtClean="0"/>
              <a:t> детей основной упор  сделан на организацию эколого-развивающей среды.  </a:t>
            </a:r>
          </a:p>
          <a:p>
            <a:pPr algn="just"/>
            <a:endParaRPr lang="ru-RU" i="1" dirty="0" smtClean="0"/>
          </a:p>
          <a:p>
            <a:pPr algn="just"/>
            <a:r>
              <a:rPr lang="ru-RU" b="1" i="1" dirty="0" smtClean="0">
                <a:solidFill>
                  <a:srgbClr val="C00000"/>
                </a:solidFill>
              </a:rPr>
              <a:t>Более подробную информацию по данной теме вы можете просмотреть на </a:t>
            </a:r>
            <a:r>
              <a:rPr lang="ru-RU" b="1" i="1" dirty="0" smtClean="0">
                <a:solidFill>
                  <a:srgbClr val="C00000"/>
                </a:solidFill>
              </a:rPr>
              <a:t>официальном </a:t>
            </a:r>
            <a:r>
              <a:rPr lang="ru-RU" b="1" i="1" dirty="0" smtClean="0">
                <a:solidFill>
                  <a:srgbClr val="C00000"/>
                </a:solidFill>
              </a:rPr>
              <a:t>сайте МКДОУ детского сада «Рябинка» </a:t>
            </a:r>
          </a:p>
          <a:p>
            <a:pPr algn="just"/>
            <a:endParaRPr lang="en-US" b="1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2336" y="8659187"/>
            <a:ext cx="5040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https://douryabinka.uo-taishet.ru/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endParaRPr lang="en-US" sz="2400" b="1" dirty="0"/>
          </a:p>
        </p:txBody>
      </p:sp>
      <p:sp>
        <p:nvSpPr>
          <p:cNvPr id="9" name="Стрелка вниз 8"/>
          <p:cNvSpPr/>
          <p:nvPr/>
        </p:nvSpPr>
        <p:spPr>
          <a:xfrm>
            <a:off x="4572796" y="7759072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3132612" y="9379279"/>
            <a:ext cx="720092" cy="720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трелка вниз 10"/>
          <p:cNvSpPr/>
          <p:nvPr/>
        </p:nvSpPr>
        <p:spPr>
          <a:xfrm rot="5400000">
            <a:off x="4392773" y="9379279"/>
            <a:ext cx="360046" cy="720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E:\код сай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82" y="9386900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428" y="1278244"/>
            <a:ext cx="4500575" cy="3243657"/>
          </a:xfrm>
          <a:prstGeom prst="round2DiagRect">
            <a:avLst>
              <a:gd name="adj1" fmla="val 16667"/>
              <a:gd name="adj2" fmla="val 0"/>
            </a:avLst>
          </a:prstGeom>
          <a:ln w="190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4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2451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Развивающая предметно-пространственная среда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 не только…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2359" y="4722567"/>
            <a:ext cx="57607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i="1" dirty="0" smtClean="0"/>
              <a:t>В реализации задач по экологическому воспитанию наших детей большое значение имеет природное окружение в детском саду. Это уголки природы, территория ДОУ, организация систематических наблюдений за природными явлениями и объектами, приобщение детей к труду. </a:t>
            </a:r>
            <a:r>
              <a:rPr lang="en-US" i="1" dirty="0" smtClean="0"/>
              <a:t>	</a:t>
            </a:r>
            <a:endParaRPr lang="ru-RU" i="1" dirty="0" smtClean="0"/>
          </a:p>
          <a:p>
            <a:pPr indent="447675" algn="just"/>
            <a:r>
              <a:rPr lang="ru-RU" i="1" dirty="0" smtClean="0"/>
              <a:t>Предметно - развивающая среда максимально насыщенная, доступная и безопасная. В каждой возрастной группе регулярно обновляются эколого-экспериментальные центры. В уголках природы размещены календари природы, с помощью которых дети самостоятельно в течение всего года определяют времена года, ежедневно ведут наблюдение за погодой, развитием растений.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Temp\Rar$DIa0.298\IMG_5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313" y="1638290"/>
            <a:ext cx="2400307" cy="180023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72451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Развивающая предметно-пространственная среда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 не только…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5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9" name="Picture 3" descr="C:\Users\User\Desktop\экология\20220911_105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244" y="3438520"/>
            <a:ext cx="3240414" cy="432055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29" name="Picture 5" descr="C:\Users\User\Desktop\экология\IMG-68305b5e5b613483b93fb1bb58ba0935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658" y="4338635"/>
            <a:ext cx="2520322" cy="342043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30" name="Picture 6" descr="C:\Users\User\Desktop\экология\20220429_152147.jpg"/>
          <p:cNvPicPr>
            <a:picLocks noChangeAspect="1" noChangeArrowheads="1"/>
          </p:cNvPicPr>
          <p:nvPr/>
        </p:nvPicPr>
        <p:blipFill>
          <a:blip r:embed="rId6" cstate="print"/>
          <a:srcRect t="18957" b="14694"/>
          <a:stretch>
            <a:fillRect/>
          </a:stretch>
        </p:blipFill>
        <p:spPr bwMode="auto">
          <a:xfrm>
            <a:off x="612290" y="6678934"/>
            <a:ext cx="3420437" cy="2520322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31" name="Picture 7" descr="C:\Users\User\AppData\Local\Temp\Rar$DIa0.130\IMG_23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32497" y="1638290"/>
            <a:ext cx="3888496" cy="270034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032" name="Picture 8" descr="C:\Users\User\AppData\Local\Temp\Rar$DIa0.467\IMG_3872.JPG"/>
          <p:cNvPicPr>
            <a:picLocks noChangeAspect="1" noChangeArrowheads="1"/>
          </p:cNvPicPr>
          <p:nvPr/>
        </p:nvPicPr>
        <p:blipFill>
          <a:blip r:embed="rId8" cstate="print"/>
          <a:srcRect t="9928" b="10651"/>
          <a:stretch>
            <a:fillRect/>
          </a:stretch>
        </p:blipFill>
        <p:spPr bwMode="auto">
          <a:xfrm>
            <a:off x="3312635" y="7399026"/>
            <a:ext cx="2880368" cy="270034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AppData\Local\Temp\Rar$DIa0.537\DSC_5863.JPG"/>
          <p:cNvPicPr>
            <a:picLocks noChangeAspect="1" noChangeArrowheads="1"/>
          </p:cNvPicPr>
          <p:nvPr/>
        </p:nvPicPr>
        <p:blipFill>
          <a:blip r:embed="rId2" cstate="print"/>
          <a:srcRect l="27994" b="7998"/>
          <a:stretch>
            <a:fillRect/>
          </a:stretch>
        </p:blipFill>
        <p:spPr bwMode="auto">
          <a:xfrm>
            <a:off x="4752819" y="5778819"/>
            <a:ext cx="1980253" cy="168677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52" name="Picture 4" descr="C:\Users\User\AppData\Local\Temp\Rar$DIa0.296\DSC_5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222956" y="7649017"/>
            <a:ext cx="2580083" cy="1720055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Развивающая предметно-пространственная среда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 не только…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6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2474" y="2898451"/>
            <a:ext cx="45005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smtClean="0">
                <a:solidFill>
                  <a:srgbClr val="FF0000"/>
                </a:solidFill>
              </a:rPr>
              <a:t>Живёт повсюду красота:</a:t>
            </a:r>
            <a:br>
              <a:rPr lang="ru-RU" b="1" i="1" smtClean="0">
                <a:solidFill>
                  <a:srgbClr val="FF0000"/>
                </a:solidFill>
              </a:rPr>
            </a:br>
            <a:r>
              <a:rPr lang="ru-RU" b="1" i="1" smtClean="0">
                <a:solidFill>
                  <a:srgbClr val="FF0000"/>
                </a:solidFill>
              </a:rPr>
              <a:t>Живёт ни где-нибудь, а рядом,</a:t>
            </a:r>
            <a:br>
              <a:rPr lang="ru-RU" b="1" i="1" smtClean="0">
                <a:solidFill>
                  <a:srgbClr val="FF0000"/>
                </a:solidFill>
              </a:rPr>
            </a:br>
            <a:r>
              <a:rPr lang="ru-RU" b="1" i="1" smtClean="0">
                <a:solidFill>
                  <a:srgbClr val="FF0000"/>
                </a:solidFill>
              </a:rPr>
              <a:t>Всегда открыта нашим взглядам,</a:t>
            </a:r>
            <a:br>
              <a:rPr lang="ru-RU" b="1" i="1" smtClean="0">
                <a:solidFill>
                  <a:srgbClr val="FF0000"/>
                </a:solidFill>
              </a:rPr>
            </a:br>
            <a:r>
              <a:rPr lang="ru-RU" b="1" i="1" smtClean="0">
                <a:solidFill>
                  <a:srgbClr val="FF0000"/>
                </a:solidFill>
              </a:rPr>
              <a:t>Всегда доступна и чиста.</a:t>
            </a:r>
            <a:br>
              <a:rPr lang="ru-RU" b="1" i="1" smtClean="0">
                <a:solidFill>
                  <a:srgbClr val="FF0000"/>
                </a:solidFill>
              </a:rPr>
            </a:br>
            <a:r>
              <a:rPr lang="ru-RU" b="1" i="1" smtClean="0">
                <a:solidFill>
                  <a:srgbClr val="FF0000"/>
                </a:solidFill>
              </a:rPr>
              <a:t>Живёт повсюду красота:</a:t>
            </a:r>
            <a:br>
              <a:rPr lang="ru-RU" b="1" i="1" smtClean="0">
                <a:solidFill>
                  <a:srgbClr val="FF0000"/>
                </a:solidFill>
              </a:rPr>
            </a:br>
            <a:r>
              <a:rPr lang="ru-RU" b="1" i="1" smtClean="0">
                <a:solidFill>
                  <a:srgbClr val="FF0000"/>
                </a:solidFill>
              </a:rPr>
              <a:t>В любом цветке, в любой травинке</a:t>
            </a:r>
            <a:br>
              <a:rPr lang="ru-RU" b="1" i="1" smtClean="0">
                <a:solidFill>
                  <a:srgbClr val="FF0000"/>
                </a:solidFill>
              </a:rPr>
            </a:br>
            <a:r>
              <a:rPr lang="ru-RU" b="1" i="1" smtClean="0">
                <a:solidFill>
                  <a:srgbClr val="FF0000"/>
                </a:solidFill>
              </a:rPr>
              <a:t>И даже в маленькой росинке,</a:t>
            </a:r>
            <a:br>
              <a:rPr lang="ru-RU" b="1" i="1" smtClean="0">
                <a:solidFill>
                  <a:srgbClr val="FF0000"/>
                </a:solidFill>
              </a:rPr>
            </a:br>
            <a:r>
              <a:rPr lang="ru-RU" b="1" i="1" smtClean="0">
                <a:solidFill>
                  <a:srgbClr val="FF0000"/>
                </a:solidFill>
              </a:rPr>
              <a:t>Что дремлет в складочке листа...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2382" y="1702765"/>
            <a:ext cx="5760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mtClean="0"/>
              <a:t>	Об экологической среде на территории нашего детского сада хочется рассказать словами из песни Ю. Антонова:</a:t>
            </a:r>
          </a:p>
        </p:txBody>
      </p:sp>
      <p:pic>
        <p:nvPicPr>
          <p:cNvPr id="2050" name="Picture 2" descr="C:\Users\User\AppData\Local\Temp\Rar$DIa0.642\DSC_58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2359" y="5598796"/>
            <a:ext cx="3510449" cy="234029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53" name="Picture 5" descr="C:\Users\User\AppData\Local\Temp\Rar$DIa0.503\DSC_60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52589" y="7399026"/>
            <a:ext cx="1800230" cy="270034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054" name="Picture 6" descr="C:\Users\User\AppData\Local\Temp\Rar$DIa0.252\IMG_20190729_1358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2360" y="7759072"/>
            <a:ext cx="1800230" cy="234029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AppData\Local\Temp\Rar$DIa0.740\IMG_20190729_141958.jpg"/>
          <p:cNvPicPr>
            <a:picLocks noChangeAspect="1" noChangeArrowheads="1"/>
          </p:cNvPicPr>
          <p:nvPr/>
        </p:nvPicPr>
        <p:blipFill>
          <a:blip r:embed="rId2" cstate="print"/>
          <a:srcRect t="18869" b="5656"/>
          <a:stretch>
            <a:fillRect/>
          </a:stretch>
        </p:blipFill>
        <p:spPr bwMode="auto">
          <a:xfrm>
            <a:off x="972336" y="1278244"/>
            <a:ext cx="5088438" cy="288036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64140" flipH="1">
            <a:off x="2907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72451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Развивающая предметно-пространственная среда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 и не только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252244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7</a:t>
            </a:r>
            <a:endParaRPr lang="en-US" b="1">
              <a:solidFill>
                <a:srgbClr val="002060"/>
              </a:solidFill>
            </a:endParaRPr>
          </a:p>
        </p:txBody>
      </p:sp>
      <p:pic>
        <p:nvPicPr>
          <p:cNvPr id="3076" name="Picture 4" descr="C:\Users\User\AppData\Local\Temp\Rar$DIa0.743\IMG_20220706_080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244" y="3438520"/>
            <a:ext cx="1800230" cy="24003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078" name="Picture 6" descr="C:\Users\User\AppData\Local\Temp\Rar$DIa0.722\IMG_20220706_0807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796" y="3438520"/>
            <a:ext cx="1665213" cy="240030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3077" name="Picture 5" descr="C:\Users\User\AppData\Local\Temp\Rar$DIa0.764\IMG_20220615_0801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2451" y="3978589"/>
            <a:ext cx="2880368" cy="216027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11" name="Picture 3" descr="C:\Users\User\AppData\Local\Temp\Rar$DIa0.666\IMG_20220822_164839.jpg"/>
          <p:cNvPicPr>
            <a:picLocks noChangeAspect="1" noChangeArrowheads="1"/>
          </p:cNvPicPr>
          <p:nvPr/>
        </p:nvPicPr>
        <p:blipFill>
          <a:blip r:embed="rId7" cstate="print"/>
          <a:srcRect t="7018"/>
          <a:stretch>
            <a:fillRect/>
          </a:stretch>
        </p:blipFill>
        <p:spPr bwMode="auto">
          <a:xfrm>
            <a:off x="1152359" y="6858957"/>
            <a:ext cx="4388485" cy="2880368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32267" y="6278824"/>
            <a:ext cx="581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>
                <a:solidFill>
                  <a:srgbClr val="C00000"/>
                </a:solidFill>
              </a:rPr>
              <a:t>То, что нас окружает - вдохновляет на творчество: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2359" y="9739325"/>
            <a:ext cx="5081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smtClean="0">
                <a:solidFill>
                  <a:srgbClr val="C00000"/>
                </a:solidFill>
              </a:rPr>
              <a:t>Карта зеленых насаждений детского сада</a:t>
            </a:r>
            <a:endParaRPr lang="en-US" b="1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2359" y="6678934"/>
            <a:ext cx="5940759" cy="3341803"/>
          </a:xfrm>
          <a:prstGeom prst="rect">
            <a:avLst/>
          </a:prstGeom>
          <a:ln w="19050" cap="sq">
            <a:solidFill>
              <a:srgbClr val="FFC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Клипарт рябина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335860">
            <a:off x="5503155" y="249246"/>
            <a:ext cx="1904036" cy="17085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2428" y="378129"/>
            <a:ext cx="4320552" cy="720091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развивающая предметно-пространственная среда</a:t>
            </a:r>
          </a:p>
          <a:p>
            <a:pPr algn="ctr"/>
            <a:r>
              <a:rPr lang="ru-RU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и не только…</a:t>
            </a:r>
            <a:endParaRPr lang="en-US" sz="2400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Солнце 13"/>
          <p:cNvSpPr/>
          <p:nvPr/>
        </p:nvSpPr>
        <p:spPr>
          <a:xfrm>
            <a:off x="6012980" y="9379279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mtClean="0">
                <a:solidFill>
                  <a:srgbClr val="002060"/>
                </a:solidFill>
              </a:rPr>
              <a:t>8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2474" y="6138865"/>
            <a:ext cx="45453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smtClean="0">
                <a:solidFill>
                  <a:srgbClr val="C00000"/>
                </a:solidFill>
              </a:rPr>
              <a:t>И, даже делают первые шаги в прозе:</a:t>
            </a:r>
            <a:endParaRPr lang="en-US" b="1" i="1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7073" y="1458267"/>
            <a:ext cx="56060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smtClean="0">
                <a:solidFill>
                  <a:srgbClr val="C00000"/>
                </a:solidFill>
              </a:rPr>
              <a:t>Совместно с воспитателями дети</a:t>
            </a:r>
          </a:p>
          <a:p>
            <a:pPr algn="ctr"/>
            <a:r>
              <a:rPr lang="ru-RU" b="1" i="1" smtClean="0">
                <a:solidFill>
                  <a:srgbClr val="C00000"/>
                </a:solidFill>
              </a:rPr>
              <a:t> разрабатывают и оформляют  собственный </a:t>
            </a:r>
          </a:p>
          <a:p>
            <a:pPr algn="ctr"/>
            <a:r>
              <a:rPr lang="ru-RU" b="1" i="1" smtClean="0">
                <a:solidFill>
                  <a:srgbClr val="C00000"/>
                </a:solidFill>
              </a:rPr>
              <a:t>дидактический материал</a:t>
            </a:r>
            <a:endParaRPr lang="en-US" b="1" i="1">
              <a:solidFill>
                <a:srgbClr val="C00000"/>
              </a:solidFill>
            </a:endParaRPr>
          </a:p>
        </p:txBody>
      </p:sp>
      <p:pic>
        <p:nvPicPr>
          <p:cNvPr id="13" name="Объект 5"/>
          <p:cNvPicPr>
            <a:picLocks noChangeAspect="1"/>
          </p:cNvPicPr>
          <p:nvPr/>
        </p:nvPicPr>
        <p:blipFill>
          <a:blip r:embed="rId4" cstate="print"/>
          <a:srcRect l="7187" t="22544" b="24415"/>
          <a:stretch>
            <a:fillRect/>
          </a:stretch>
        </p:blipFill>
        <p:spPr>
          <a:xfrm>
            <a:off x="3492659" y="2641278"/>
            <a:ext cx="3540568" cy="1517334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5" name="Объект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472911" y="4158612"/>
            <a:ext cx="1485539" cy="1980253"/>
          </a:xfrm>
          <a:prstGeom prst="roundRect">
            <a:avLst/>
          </a:prstGeom>
          <a:ln>
            <a:solidFill>
              <a:srgbClr val="FFC000"/>
            </a:solidFill>
          </a:ln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2689" y="4338635"/>
            <a:ext cx="1920245" cy="1440184"/>
          </a:xfrm>
          <a:prstGeom prst="round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8" name="Picture 2" descr="D:\документы\Ермекбаева\проект деревья\IMG-ba9cfbe978740e545773804a147bab9a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58" y="2538405"/>
            <a:ext cx="2520323" cy="3420437"/>
          </a:xfrm>
          <a:prstGeom prst="round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323232"/>
      </a:dk2>
      <a:lt2>
        <a:srgbClr val="ADFF97"/>
      </a:lt2>
      <a:accent1>
        <a:srgbClr val="FF0000"/>
      </a:accent1>
      <a:accent2>
        <a:srgbClr val="FFC000"/>
      </a:accent2>
      <a:accent3>
        <a:srgbClr val="00B050"/>
      </a:accent3>
      <a:accent4>
        <a:srgbClr val="00B0F0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1085</Words>
  <Application>Microsoft Office PowerPoint</Application>
  <PresentationFormat>Произвольный</PresentationFormat>
  <Paragraphs>218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236</cp:revision>
  <dcterms:created xsi:type="dcterms:W3CDTF">2022-07-19T15:03:10Z</dcterms:created>
  <dcterms:modified xsi:type="dcterms:W3CDTF">2022-09-29T02:19:13Z</dcterms:modified>
</cp:coreProperties>
</file>