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sldIdLst>
    <p:sldId id="344" r:id="rId5"/>
    <p:sldId id="356" r:id="rId6"/>
    <p:sldId id="345" r:id="rId7"/>
    <p:sldId id="357" r:id="rId8"/>
    <p:sldId id="358" r:id="rId9"/>
    <p:sldId id="348" r:id="rId10"/>
    <p:sldId id="346" r:id="rId11"/>
    <p:sldId id="347" r:id="rId12"/>
    <p:sldId id="257" r:id="rId13"/>
    <p:sldId id="355" r:id="rId14"/>
    <p:sldId id="276" r:id="rId15"/>
    <p:sldId id="337" r:id="rId16"/>
    <p:sldId id="339" r:id="rId17"/>
    <p:sldId id="349" r:id="rId18"/>
    <p:sldId id="350" r:id="rId19"/>
    <p:sldId id="354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66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04" autoAdjust="0"/>
  </p:normalViewPr>
  <p:slideViewPr>
    <p:cSldViewPr>
      <p:cViewPr>
        <p:scale>
          <a:sx n="77" d="100"/>
          <a:sy n="77" d="100"/>
        </p:scale>
        <p:origin x="-11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9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относящуюся к одному из пунктов описания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73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10/13/2023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23850" y="4581527"/>
            <a:ext cx="1849438" cy="10080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23850" y="188640"/>
            <a:ext cx="8424615" cy="1080122"/>
          </a:xfrm>
          <a:effectLst>
            <a:outerShdw dist="35921" dir="2700000" algn="ctr" rotWithShape="0">
              <a:srgbClr val="FFFFFF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403350" y="5301210"/>
            <a:ext cx="6400800" cy="12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</a:rPr>
              <a:t>Подготовила: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</a:rPr>
              <a:t>Петрова И.В., главный специалист КУО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</a:rPr>
              <a:t>2023 г.</a:t>
            </a:r>
            <a:endParaRPr lang="en-US" sz="2400" b="1" kern="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1844824"/>
            <a:ext cx="6120358" cy="3600400"/>
          </a:xfrm>
        </p:spPr>
        <p:txBody>
          <a:bodyPr>
            <a:normAutofit/>
          </a:bodyPr>
          <a:lstStyle/>
          <a:p>
            <a:pPr algn="ctr"/>
            <a:endParaRPr lang="ru-RU" sz="2400" b="1" i="1" kern="1200" cap="all" dirty="0" smtClean="0">
              <a:solidFill>
                <a:srgbClr val="FF0000"/>
              </a:solidFill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i="1" kern="1200" cap="all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000" b="1" i="1" kern="1200" cap="all" dirty="0" smtClean="0">
                <a:solidFill>
                  <a:srgbClr val="0033CC"/>
                </a:solidFill>
                <a:ea typeface="+mj-ea"/>
                <a:cs typeface="Times New Roman" pitchFamily="18" charset="0"/>
              </a:rPr>
              <a:t>«Говорящий экологический дом»</a:t>
            </a:r>
          </a:p>
          <a:p>
            <a:r>
              <a:rPr lang="ru-RU" sz="2000" b="1" i="1" kern="1200" cap="all" dirty="0" smtClean="0">
                <a:solidFill>
                  <a:srgbClr val="0033CC"/>
                </a:solidFill>
                <a:ea typeface="+mj-ea"/>
                <a:cs typeface="Times New Roman" pitchFamily="18" charset="0"/>
              </a:rPr>
              <a:t> или как смоделировать детское пространство группы детского сада для  реализации идей устойчивого развития </a:t>
            </a:r>
            <a:r>
              <a:rPr lang="ru-RU" sz="2000" b="1" kern="1200" cap="all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/>
            </a:r>
            <a:br>
              <a:rPr lang="ru-RU" sz="2000" b="1" kern="1200" cap="all" dirty="0">
                <a:solidFill>
                  <a:prstClr val="black"/>
                </a:solidFill>
                <a:ea typeface="+mj-ea"/>
                <a:cs typeface="Times New Roman" pitchFamily="18" charset="0"/>
              </a:rPr>
            </a:br>
            <a:r>
              <a:rPr lang="ru-RU" sz="1500" b="1" i="1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 </a:t>
            </a:r>
            <a:r>
              <a:rPr lang="ru-RU" sz="1500" b="1" i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МНПК «ВОСПИТАНИЕ </a:t>
            </a:r>
            <a:r>
              <a:rPr lang="ru-RU" sz="1500" b="1" i="1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ЭКОЛОГИЧЕСКОЙ КУЛЬТУРЫ У </a:t>
            </a:r>
            <a:r>
              <a:rPr lang="ru-RU" sz="1500" b="1" i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ДЕТЕЙДОШКОЛЬНОГО </a:t>
            </a:r>
            <a:r>
              <a:rPr lang="ru-RU" sz="1500" b="1" i="1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МЛАДШЕГО ШКОЛЬНОГО ВОЗРАСТА В СЕМЬЕ, ДЕТСКОМ САДУ И </a:t>
            </a:r>
            <a:r>
              <a:rPr lang="ru-RU" sz="1500" b="1" i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ШКОЛЕ, 17.10.2023,  Иркутск)</a:t>
            </a:r>
            <a:endParaRPr lang="ru-RU" sz="1500" b="1" i="1" cap="all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000" b="1" kern="1200" cap="all" dirty="0" smtClean="0">
              <a:solidFill>
                <a:prstClr val="black"/>
              </a:solidFill>
              <a:ea typeface="+mj-ea"/>
              <a:cs typeface="Times New Roman" pitchFamily="18" charset="0"/>
            </a:endParaRPr>
          </a:p>
          <a:p>
            <a:pPr algn="ctr"/>
            <a:endParaRPr lang="ru-RU" sz="3200" b="1" kern="1200" cap="all" dirty="0" smtClean="0">
              <a:solidFill>
                <a:prstClr val="black"/>
              </a:solidFill>
              <a:ea typeface="+mj-ea"/>
              <a:cs typeface="Times New Roman" pitchFamily="18" charset="0"/>
            </a:endParaRPr>
          </a:p>
          <a:p>
            <a:pPr algn="ctr"/>
            <a:endParaRPr lang="ru-RU" sz="2400" b="1" kern="1200" cap="all" dirty="0">
              <a:solidFill>
                <a:prstClr val="black"/>
              </a:solidFill>
              <a:ea typeface="+mj-ea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99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" y="1"/>
            <a:ext cx="9056507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1248569" y="1"/>
            <a:ext cx="7866144" cy="17728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образованием</a:t>
            </a:r>
          </a:p>
          <a:p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дминистрации муниципального района 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Краснокаменск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Краснокаменский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Забайкальский край</a:t>
            </a:r>
            <a:endParaRPr lang="ru-RU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1" y="-72006"/>
            <a:ext cx="1365250" cy="213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" y="2422425"/>
            <a:ext cx="2745895" cy="31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32334"/>
            <a:ext cx="3462593" cy="11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59216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поучиться?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конференции, марафоны – источник вдохновения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8071048" cy="453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0"/>
            <a:ext cx="1365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30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104775"/>
            <a:ext cx="1365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428625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Условия эффективности инновационной работы </a:t>
            </a:r>
            <a:endParaRPr lang="en-US" sz="3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579" name="Group 19"/>
          <p:cNvGrpSpPr>
            <a:grpSpLocks/>
          </p:cNvGrpSpPr>
          <p:nvPr/>
        </p:nvGrpSpPr>
        <p:grpSpPr bwMode="auto">
          <a:xfrm>
            <a:off x="2133600" y="2362200"/>
            <a:ext cx="4953000" cy="4038600"/>
            <a:chOff x="1008" y="1152"/>
            <a:chExt cx="3177" cy="2761"/>
          </a:xfrm>
        </p:grpSpPr>
        <p:sp>
          <p:nvSpPr>
            <p:cNvPr id="24588" name="Freeform 3"/>
            <p:cNvSpPr>
              <a:spLocks/>
            </p:cNvSpPr>
            <p:nvPr/>
          </p:nvSpPr>
          <p:spPr bwMode="gray">
            <a:xfrm>
              <a:off x="2068" y="1968"/>
              <a:ext cx="812" cy="1945"/>
            </a:xfrm>
            <a:custGeom>
              <a:avLst/>
              <a:gdLst>
                <a:gd name="T0" fmla="*/ 1185 w 501"/>
                <a:gd name="T1" fmla="*/ 3052 h 1198"/>
                <a:gd name="T2" fmla="*/ 943 w 501"/>
                <a:gd name="T3" fmla="*/ 2825 h 1198"/>
                <a:gd name="T4" fmla="*/ 737 w 501"/>
                <a:gd name="T5" fmla="*/ 2591 h 1198"/>
                <a:gd name="T6" fmla="*/ 571 w 501"/>
                <a:gd name="T7" fmla="*/ 2362 h 1198"/>
                <a:gd name="T8" fmla="*/ 439 w 501"/>
                <a:gd name="T9" fmla="*/ 2146 h 1198"/>
                <a:gd name="T10" fmla="*/ 339 w 501"/>
                <a:gd name="T11" fmla="*/ 1958 h 1198"/>
                <a:gd name="T12" fmla="*/ 276 w 501"/>
                <a:gd name="T13" fmla="*/ 1817 h 1198"/>
                <a:gd name="T14" fmla="*/ 241 w 501"/>
                <a:gd name="T15" fmla="*/ 1724 h 1198"/>
                <a:gd name="T16" fmla="*/ 147 w 501"/>
                <a:gd name="T17" fmla="*/ 1365 h 1198"/>
                <a:gd name="T18" fmla="*/ 102 w 501"/>
                <a:gd name="T19" fmla="*/ 1044 h 1198"/>
                <a:gd name="T20" fmla="*/ 94 w 501"/>
                <a:gd name="T21" fmla="*/ 774 h 1198"/>
                <a:gd name="T22" fmla="*/ 107 w 501"/>
                <a:gd name="T23" fmla="*/ 558 h 1198"/>
                <a:gd name="T24" fmla="*/ 136 w 501"/>
                <a:gd name="T25" fmla="*/ 398 h 1198"/>
                <a:gd name="T26" fmla="*/ 160 w 501"/>
                <a:gd name="T27" fmla="*/ 300 h 1198"/>
                <a:gd name="T28" fmla="*/ 173 w 501"/>
                <a:gd name="T29" fmla="*/ 266 h 1198"/>
                <a:gd name="T30" fmla="*/ 634 w 501"/>
                <a:gd name="T31" fmla="*/ 0 h 1198"/>
                <a:gd name="T32" fmla="*/ 605 w 501"/>
                <a:gd name="T33" fmla="*/ 528 h 1198"/>
                <a:gd name="T34" fmla="*/ 593 w 501"/>
                <a:gd name="T35" fmla="*/ 549 h 1198"/>
                <a:gd name="T36" fmla="*/ 567 w 501"/>
                <a:gd name="T37" fmla="*/ 609 h 1198"/>
                <a:gd name="T38" fmla="*/ 533 w 501"/>
                <a:gd name="T39" fmla="*/ 718 h 1198"/>
                <a:gd name="T40" fmla="*/ 504 w 501"/>
                <a:gd name="T41" fmla="*/ 875 h 1198"/>
                <a:gd name="T42" fmla="*/ 491 w 501"/>
                <a:gd name="T43" fmla="*/ 1089 h 1198"/>
                <a:gd name="T44" fmla="*/ 502 w 501"/>
                <a:gd name="T45" fmla="*/ 1361 h 1198"/>
                <a:gd name="T46" fmla="*/ 549 w 501"/>
                <a:gd name="T47" fmla="*/ 1682 h 1198"/>
                <a:gd name="T48" fmla="*/ 627 w 501"/>
                <a:gd name="T49" fmla="*/ 1979 h 1198"/>
                <a:gd name="T50" fmla="*/ 731 w 501"/>
                <a:gd name="T51" fmla="*/ 2252 h 1198"/>
                <a:gd name="T52" fmla="*/ 849 w 501"/>
                <a:gd name="T53" fmla="*/ 2494 h 1198"/>
                <a:gd name="T54" fmla="*/ 969 w 501"/>
                <a:gd name="T55" fmla="*/ 2702 h 1198"/>
                <a:gd name="T56" fmla="*/ 1088 w 501"/>
                <a:gd name="T57" fmla="*/ 2875 h 1198"/>
                <a:gd name="T58" fmla="*/ 1190 w 501"/>
                <a:gd name="T59" fmla="*/ 3010 h 1198"/>
                <a:gd name="T60" fmla="*/ 1269 w 501"/>
                <a:gd name="T61" fmla="*/ 3106 h 1198"/>
                <a:gd name="T62" fmla="*/ 1313 w 501"/>
                <a:gd name="T63" fmla="*/ 3153 h 1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1" h="1198">
                  <a:moveTo>
                    <a:pt x="501" y="1198"/>
                  </a:moveTo>
                  <a:lnTo>
                    <a:pt x="451" y="1158"/>
                  </a:lnTo>
                  <a:lnTo>
                    <a:pt x="403" y="1115"/>
                  </a:lnTo>
                  <a:lnTo>
                    <a:pt x="359" y="1072"/>
                  </a:lnTo>
                  <a:lnTo>
                    <a:pt x="318" y="1027"/>
                  </a:lnTo>
                  <a:lnTo>
                    <a:pt x="281" y="983"/>
                  </a:lnTo>
                  <a:lnTo>
                    <a:pt x="248" y="938"/>
                  </a:lnTo>
                  <a:lnTo>
                    <a:pt x="217" y="896"/>
                  </a:lnTo>
                  <a:lnTo>
                    <a:pt x="190" y="853"/>
                  </a:lnTo>
                  <a:lnTo>
                    <a:pt x="167" y="814"/>
                  </a:lnTo>
                  <a:lnTo>
                    <a:pt x="147" y="777"/>
                  </a:lnTo>
                  <a:lnTo>
                    <a:pt x="129" y="743"/>
                  </a:lnTo>
                  <a:lnTo>
                    <a:pt x="115" y="714"/>
                  </a:lnTo>
                  <a:lnTo>
                    <a:pt x="105" y="689"/>
                  </a:lnTo>
                  <a:lnTo>
                    <a:pt x="97" y="669"/>
                  </a:lnTo>
                  <a:lnTo>
                    <a:pt x="92" y="654"/>
                  </a:lnTo>
                  <a:lnTo>
                    <a:pt x="71" y="583"/>
                  </a:lnTo>
                  <a:lnTo>
                    <a:pt x="56" y="518"/>
                  </a:lnTo>
                  <a:lnTo>
                    <a:pt x="45" y="454"/>
                  </a:lnTo>
                  <a:lnTo>
                    <a:pt x="39" y="396"/>
                  </a:lnTo>
                  <a:lnTo>
                    <a:pt x="36" y="343"/>
                  </a:lnTo>
                  <a:lnTo>
                    <a:pt x="36" y="294"/>
                  </a:lnTo>
                  <a:lnTo>
                    <a:pt x="37" y="251"/>
                  </a:lnTo>
                  <a:lnTo>
                    <a:pt x="41" y="212"/>
                  </a:lnTo>
                  <a:lnTo>
                    <a:pt x="46" y="180"/>
                  </a:lnTo>
                  <a:lnTo>
                    <a:pt x="52" y="151"/>
                  </a:lnTo>
                  <a:lnTo>
                    <a:pt x="57" y="129"/>
                  </a:lnTo>
                  <a:lnTo>
                    <a:pt x="61" y="114"/>
                  </a:lnTo>
                  <a:lnTo>
                    <a:pt x="65" y="105"/>
                  </a:lnTo>
                  <a:lnTo>
                    <a:pt x="66" y="101"/>
                  </a:lnTo>
                  <a:lnTo>
                    <a:pt x="0" y="63"/>
                  </a:lnTo>
                  <a:lnTo>
                    <a:pt x="241" y="0"/>
                  </a:lnTo>
                  <a:lnTo>
                    <a:pt x="306" y="245"/>
                  </a:lnTo>
                  <a:lnTo>
                    <a:pt x="230" y="200"/>
                  </a:lnTo>
                  <a:lnTo>
                    <a:pt x="229" y="203"/>
                  </a:lnTo>
                  <a:lnTo>
                    <a:pt x="226" y="208"/>
                  </a:lnTo>
                  <a:lnTo>
                    <a:pt x="221" y="217"/>
                  </a:lnTo>
                  <a:lnTo>
                    <a:pt x="216" y="231"/>
                  </a:lnTo>
                  <a:lnTo>
                    <a:pt x="209" y="249"/>
                  </a:lnTo>
                  <a:lnTo>
                    <a:pt x="203" y="272"/>
                  </a:lnTo>
                  <a:lnTo>
                    <a:pt x="196" y="300"/>
                  </a:lnTo>
                  <a:lnTo>
                    <a:pt x="192" y="332"/>
                  </a:lnTo>
                  <a:lnTo>
                    <a:pt x="189" y="369"/>
                  </a:lnTo>
                  <a:lnTo>
                    <a:pt x="187" y="413"/>
                  </a:lnTo>
                  <a:lnTo>
                    <a:pt x="187" y="462"/>
                  </a:lnTo>
                  <a:lnTo>
                    <a:pt x="191" y="516"/>
                  </a:lnTo>
                  <a:lnTo>
                    <a:pt x="199" y="578"/>
                  </a:lnTo>
                  <a:lnTo>
                    <a:pt x="209" y="638"/>
                  </a:lnTo>
                  <a:lnTo>
                    <a:pt x="222" y="696"/>
                  </a:lnTo>
                  <a:lnTo>
                    <a:pt x="239" y="751"/>
                  </a:lnTo>
                  <a:lnTo>
                    <a:pt x="257" y="804"/>
                  </a:lnTo>
                  <a:lnTo>
                    <a:pt x="278" y="854"/>
                  </a:lnTo>
                  <a:lnTo>
                    <a:pt x="300" y="901"/>
                  </a:lnTo>
                  <a:lnTo>
                    <a:pt x="323" y="946"/>
                  </a:lnTo>
                  <a:lnTo>
                    <a:pt x="346" y="987"/>
                  </a:lnTo>
                  <a:lnTo>
                    <a:pt x="369" y="1025"/>
                  </a:lnTo>
                  <a:lnTo>
                    <a:pt x="392" y="1060"/>
                  </a:lnTo>
                  <a:lnTo>
                    <a:pt x="414" y="1091"/>
                  </a:lnTo>
                  <a:lnTo>
                    <a:pt x="434" y="1119"/>
                  </a:lnTo>
                  <a:lnTo>
                    <a:pt x="453" y="1142"/>
                  </a:lnTo>
                  <a:lnTo>
                    <a:pt x="469" y="1161"/>
                  </a:lnTo>
                  <a:lnTo>
                    <a:pt x="483" y="1178"/>
                  </a:lnTo>
                  <a:lnTo>
                    <a:pt x="493" y="1189"/>
                  </a:lnTo>
                  <a:lnTo>
                    <a:pt x="500" y="1196"/>
                  </a:lnTo>
                  <a:lnTo>
                    <a:pt x="501" y="1198"/>
                  </a:lnTo>
                  <a:close/>
                </a:path>
              </a:pathLst>
            </a:custGeom>
            <a:gradFill rotWithShape="1">
              <a:gsLst>
                <a:gs pos="0">
                  <a:srgbClr val="53E1B8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Freeform 4"/>
            <p:cNvSpPr>
              <a:spLocks/>
            </p:cNvSpPr>
            <p:nvPr/>
          </p:nvSpPr>
          <p:spPr bwMode="gray">
            <a:xfrm>
              <a:off x="1008" y="1296"/>
              <a:ext cx="1990" cy="756"/>
            </a:xfrm>
            <a:custGeom>
              <a:avLst/>
              <a:gdLst>
                <a:gd name="T0" fmla="*/ 5 w 1225"/>
                <a:gd name="T1" fmla="*/ 267 h 467"/>
                <a:gd name="T2" fmla="*/ 68 w 1225"/>
                <a:gd name="T3" fmla="*/ 238 h 467"/>
                <a:gd name="T4" fmla="*/ 187 w 1225"/>
                <a:gd name="T5" fmla="*/ 186 h 467"/>
                <a:gd name="T6" fmla="*/ 356 w 1225"/>
                <a:gd name="T7" fmla="*/ 128 h 467"/>
                <a:gd name="T8" fmla="*/ 575 w 1225"/>
                <a:gd name="T9" fmla="*/ 71 h 467"/>
                <a:gd name="T10" fmla="*/ 833 w 1225"/>
                <a:gd name="T11" fmla="*/ 24 h 467"/>
                <a:gd name="T12" fmla="*/ 1127 w 1225"/>
                <a:gd name="T13" fmla="*/ 0 h 467"/>
                <a:gd name="T14" fmla="*/ 1457 w 1225"/>
                <a:gd name="T15" fmla="*/ 8 h 467"/>
                <a:gd name="T16" fmla="*/ 1813 w 1225"/>
                <a:gd name="T17" fmla="*/ 58 h 467"/>
                <a:gd name="T18" fmla="*/ 2167 w 1225"/>
                <a:gd name="T19" fmla="*/ 157 h 467"/>
                <a:gd name="T20" fmla="*/ 2451 w 1225"/>
                <a:gd name="T21" fmla="*/ 272 h 467"/>
                <a:gd name="T22" fmla="*/ 2679 w 1225"/>
                <a:gd name="T23" fmla="*/ 393 h 467"/>
                <a:gd name="T24" fmla="*/ 2844 w 1225"/>
                <a:gd name="T25" fmla="*/ 512 h 467"/>
                <a:gd name="T26" fmla="*/ 2961 w 1225"/>
                <a:gd name="T27" fmla="*/ 610 h 467"/>
                <a:gd name="T28" fmla="*/ 3025 w 1225"/>
                <a:gd name="T29" fmla="*/ 677 h 467"/>
                <a:gd name="T30" fmla="*/ 3046 w 1225"/>
                <a:gd name="T31" fmla="*/ 704 h 467"/>
                <a:gd name="T32" fmla="*/ 3067 w 1225"/>
                <a:gd name="T33" fmla="*/ 1224 h 467"/>
                <a:gd name="T34" fmla="*/ 2612 w 1225"/>
                <a:gd name="T35" fmla="*/ 932 h 467"/>
                <a:gd name="T36" fmla="*/ 2591 w 1225"/>
                <a:gd name="T37" fmla="*/ 907 h 467"/>
                <a:gd name="T38" fmla="*/ 2534 w 1225"/>
                <a:gd name="T39" fmla="*/ 835 h 467"/>
                <a:gd name="T40" fmla="*/ 2433 w 1225"/>
                <a:gd name="T41" fmla="*/ 733 h 467"/>
                <a:gd name="T42" fmla="*/ 2278 w 1225"/>
                <a:gd name="T43" fmla="*/ 615 h 467"/>
                <a:gd name="T44" fmla="*/ 2071 w 1225"/>
                <a:gd name="T45" fmla="*/ 491 h 467"/>
                <a:gd name="T46" fmla="*/ 1803 w 1225"/>
                <a:gd name="T47" fmla="*/ 372 h 467"/>
                <a:gd name="T48" fmla="*/ 1462 w 1225"/>
                <a:gd name="T49" fmla="*/ 278 h 467"/>
                <a:gd name="T50" fmla="*/ 1121 w 1225"/>
                <a:gd name="T51" fmla="*/ 217 h 467"/>
                <a:gd name="T52" fmla="*/ 811 w 1225"/>
                <a:gd name="T53" fmla="*/ 194 h 467"/>
                <a:gd name="T54" fmla="*/ 541 w 1225"/>
                <a:gd name="T55" fmla="*/ 196 h 467"/>
                <a:gd name="T56" fmla="*/ 317 w 1225"/>
                <a:gd name="T57" fmla="*/ 215 h 467"/>
                <a:gd name="T58" fmla="*/ 145 w 1225"/>
                <a:gd name="T59" fmla="*/ 241 h 467"/>
                <a:gd name="T60" fmla="*/ 37 w 1225"/>
                <a:gd name="T61" fmla="*/ 262 h 467"/>
                <a:gd name="T62" fmla="*/ 0 w 1225"/>
                <a:gd name="T63" fmla="*/ 272 h 4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25" h="467">
                  <a:moveTo>
                    <a:pt x="0" y="104"/>
                  </a:moveTo>
                  <a:lnTo>
                    <a:pt x="2" y="102"/>
                  </a:lnTo>
                  <a:lnTo>
                    <a:pt x="11" y="97"/>
                  </a:lnTo>
                  <a:lnTo>
                    <a:pt x="26" y="91"/>
                  </a:lnTo>
                  <a:lnTo>
                    <a:pt x="46" y="82"/>
                  </a:lnTo>
                  <a:lnTo>
                    <a:pt x="71" y="71"/>
                  </a:lnTo>
                  <a:lnTo>
                    <a:pt x="100" y="61"/>
                  </a:lnTo>
                  <a:lnTo>
                    <a:pt x="135" y="49"/>
                  </a:lnTo>
                  <a:lnTo>
                    <a:pt x="174" y="38"/>
                  </a:lnTo>
                  <a:lnTo>
                    <a:pt x="218" y="27"/>
                  </a:lnTo>
                  <a:lnTo>
                    <a:pt x="264" y="17"/>
                  </a:lnTo>
                  <a:lnTo>
                    <a:pt x="316" y="9"/>
                  </a:lnTo>
                  <a:lnTo>
                    <a:pt x="370" y="3"/>
                  </a:lnTo>
                  <a:lnTo>
                    <a:pt x="427" y="0"/>
                  </a:lnTo>
                  <a:lnTo>
                    <a:pt x="489" y="0"/>
                  </a:lnTo>
                  <a:lnTo>
                    <a:pt x="552" y="3"/>
                  </a:lnTo>
                  <a:lnTo>
                    <a:pt x="618" y="11"/>
                  </a:lnTo>
                  <a:lnTo>
                    <a:pt x="687" y="22"/>
                  </a:lnTo>
                  <a:lnTo>
                    <a:pt x="758" y="40"/>
                  </a:lnTo>
                  <a:lnTo>
                    <a:pt x="821" y="60"/>
                  </a:lnTo>
                  <a:lnTo>
                    <a:pt x="879" y="80"/>
                  </a:lnTo>
                  <a:lnTo>
                    <a:pt x="929" y="104"/>
                  </a:lnTo>
                  <a:lnTo>
                    <a:pt x="975" y="127"/>
                  </a:lnTo>
                  <a:lnTo>
                    <a:pt x="1015" y="150"/>
                  </a:lnTo>
                  <a:lnTo>
                    <a:pt x="1049" y="173"/>
                  </a:lnTo>
                  <a:lnTo>
                    <a:pt x="1078" y="195"/>
                  </a:lnTo>
                  <a:lnTo>
                    <a:pt x="1102" y="214"/>
                  </a:lnTo>
                  <a:lnTo>
                    <a:pt x="1122" y="233"/>
                  </a:lnTo>
                  <a:lnTo>
                    <a:pt x="1136" y="247"/>
                  </a:lnTo>
                  <a:lnTo>
                    <a:pt x="1146" y="258"/>
                  </a:lnTo>
                  <a:lnTo>
                    <a:pt x="1153" y="266"/>
                  </a:lnTo>
                  <a:lnTo>
                    <a:pt x="1154" y="269"/>
                  </a:lnTo>
                  <a:lnTo>
                    <a:pt x="1225" y="227"/>
                  </a:lnTo>
                  <a:lnTo>
                    <a:pt x="1162" y="467"/>
                  </a:lnTo>
                  <a:lnTo>
                    <a:pt x="916" y="407"/>
                  </a:lnTo>
                  <a:lnTo>
                    <a:pt x="990" y="356"/>
                  </a:lnTo>
                  <a:lnTo>
                    <a:pt x="987" y="354"/>
                  </a:lnTo>
                  <a:lnTo>
                    <a:pt x="982" y="346"/>
                  </a:lnTo>
                  <a:lnTo>
                    <a:pt x="973" y="334"/>
                  </a:lnTo>
                  <a:lnTo>
                    <a:pt x="960" y="319"/>
                  </a:lnTo>
                  <a:lnTo>
                    <a:pt x="944" y="301"/>
                  </a:lnTo>
                  <a:lnTo>
                    <a:pt x="922" y="280"/>
                  </a:lnTo>
                  <a:lnTo>
                    <a:pt x="896" y="258"/>
                  </a:lnTo>
                  <a:lnTo>
                    <a:pt x="863" y="235"/>
                  </a:lnTo>
                  <a:lnTo>
                    <a:pt x="827" y="211"/>
                  </a:lnTo>
                  <a:lnTo>
                    <a:pt x="785" y="187"/>
                  </a:lnTo>
                  <a:lnTo>
                    <a:pt x="737" y="164"/>
                  </a:lnTo>
                  <a:lnTo>
                    <a:pt x="683" y="142"/>
                  </a:lnTo>
                  <a:lnTo>
                    <a:pt x="622" y="123"/>
                  </a:lnTo>
                  <a:lnTo>
                    <a:pt x="554" y="106"/>
                  </a:lnTo>
                  <a:lnTo>
                    <a:pt x="488" y="92"/>
                  </a:lnTo>
                  <a:lnTo>
                    <a:pt x="425" y="83"/>
                  </a:lnTo>
                  <a:lnTo>
                    <a:pt x="365" y="76"/>
                  </a:lnTo>
                  <a:lnTo>
                    <a:pt x="307" y="74"/>
                  </a:lnTo>
                  <a:lnTo>
                    <a:pt x="254" y="73"/>
                  </a:lnTo>
                  <a:lnTo>
                    <a:pt x="205" y="75"/>
                  </a:lnTo>
                  <a:lnTo>
                    <a:pt x="160" y="78"/>
                  </a:lnTo>
                  <a:lnTo>
                    <a:pt x="120" y="82"/>
                  </a:lnTo>
                  <a:lnTo>
                    <a:pt x="85" y="87"/>
                  </a:lnTo>
                  <a:lnTo>
                    <a:pt x="55" y="92"/>
                  </a:lnTo>
                  <a:lnTo>
                    <a:pt x="31" y="96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104"/>
                  </a:lnTo>
                  <a:close/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CCC00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5"/>
            <p:cNvSpPr>
              <a:spLocks/>
            </p:cNvSpPr>
            <p:nvPr/>
          </p:nvSpPr>
          <p:spPr bwMode="gray">
            <a:xfrm>
              <a:off x="2640" y="1152"/>
              <a:ext cx="1545" cy="1539"/>
            </a:xfrm>
            <a:custGeom>
              <a:avLst/>
              <a:gdLst>
                <a:gd name="T0" fmla="*/ 0 w 952"/>
                <a:gd name="T1" fmla="*/ 1997 h 947"/>
                <a:gd name="T2" fmla="*/ 503 w 952"/>
                <a:gd name="T3" fmla="*/ 1560 h 947"/>
                <a:gd name="T4" fmla="*/ 500 w 952"/>
                <a:gd name="T5" fmla="*/ 1775 h 947"/>
                <a:gd name="T6" fmla="*/ 511 w 952"/>
                <a:gd name="T7" fmla="*/ 1775 h 947"/>
                <a:gd name="T8" fmla="*/ 540 w 952"/>
                <a:gd name="T9" fmla="*/ 1775 h 947"/>
                <a:gd name="T10" fmla="*/ 592 w 952"/>
                <a:gd name="T11" fmla="*/ 1771 h 947"/>
                <a:gd name="T12" fmla="*/ 659 w 952"/>
                <a:gd name="T13" fmla="*/ 1762 h 947"/>
                <a:gd name="T14" fmla="*/ 740 w 952"/>
                <a:gd name="T15" fmla="*/ 1749 h 947"/>
                <a:gd name="T16" fmla="*/ 833 w 952"/>
                <a:gd name="T17" fmla="*/ 1724 h 947"/>
                <a:gd name="T18" fmla="*/ 938 w 952"/>
                <a:gd name="T19" fmla="*/ 1693 h 947"/>
                <a:gd name="T20" fmla="*/ 1052 w 952"/>
                <a:gd name="T21" fmla="*/ 1653 h 947"/>
                <a:gd name="T22" fmla="*/ 1170 w 952"/>
                <a:gd name="T23" fmla="*/ 1598 h 947"/>
                <a:gd name="T24" fmla="*/ 1295 w 952"/>
                <a:gd name="T25" fmla="*/ 1526 h 947"/>
                <a:gd name="T26" fmla="*/ 1422 w 952"/>
                <a:gd name="T27" fmla="*/ 1445 h 947"/>
                <a:gd name="T28" fmla="*/ 1547 w 952"/>
                <a:gd name="T29" fmla="*/ 1342 h 947"/>
                <a:gd name="T30" fmla="*/ 1673 w 952"/>
                <a:gd name="T31" fmla="*/ 1222 h 947"/>
                <a:gd name="T32" fmla="*/ 1814 w 952"/>
                <a:gd name="T33" fmla="*/ 1069 h 947"/>
                <a:gd name="T34" fmla="*/ 1941 w 952"/>
                <a:gd name="T35" fmla="*/ 925 h 947"/>
                <a:gd name="T36" fmla="*/ 2055 w 952"/>
                <a:gd name="T37" fmla="*/ 787 h 947"/>
                <a:gd name="T38" fmla="*/ 2149 w 952"/>
                <a:gd name="T39" fmla="*/ 658 h 947"/>
                <a:gd name="T40" fmla="*/ 2231 w 952"/>
                <a:gd name="T41" fmla="*/ 540 h 947"/>
                <a:gd name="T42" fmla="*/ 2300 w 952"/>
                <a:gd name="T43" fmla="*/ 434 h 947"/>
                <a:gd name="T44" fmla="*/ 2356 w 952"/>
                <a:gd name="T45" fmla="*/ 333 h 947"/>
                <a:gd name="T46" fmla="*/ 2405 w 952"/>
                <a:gd name="T47" fmla="*/ 249 h 947"/>
                <a:gd name="T48" fmla="*/ 2439 w 952"/>
                <a:gd name="T49" fmla="*/ 174 h 947"/>
                <a:gd name="T50" fmla="*/ 2465 w 952"/>
                <a:gd name="T51" fmla="*/ 111 h 947"/>
                <a:gd name="T52" fmla="*/ 2486 w 952"/>
                <a:gd name="T53" fmla="*/ 63 h 947"/>
                <a:gd name="T54" fmla="*/ 2499 w 952"/>
                <a:gd name="T55" fmla="*/ 33 h 947"/>
                <a:gd name="T56" fmla="*/ 2507 w 952"/>
                <a:gd name="T57" fmla="*/ 5 h 947"/>
                <a:gd name="T58" fmla="*/ 2507 w 952"/>
                <a:gd name="T59" fmla="*/ 0 h 947"/>
                <a:gd name="T60" fmla="*/ 2507 w 952"/>
                <a:gd name="T61" fmla="*/ 11 h 947"/>
                <a:gd name="T62" fmla="*/ 2503 w 952"/>
                <a:gd name="T63" fmla="*/ 46 h 947"/>
                <a:gd name="T64" fmla="*/ 2498 w 952"/>
                <a:gd name="T65" fmla="*/ 96 h 947"/>
                <a:gd name="T66" fmla="*/ 2481 w 952"/>
                <a:gd name="T67" fmla="*/ 164 h 947"/>
                <a:gd name="T68" fmla="*/ 2465 w 952"/>
                <a:gd name="T69" fmla="*/ 245 h 947"/>
                <a:gd name="T70" fmla="*/ 2441 w 952"/>
                <a:gd name="T71" fmla="*/ 343 h 947"/>
                <a:gd name="T72" fmla="*/ 2407 w 952"/>
                <a:gd name="T73" fmla="*/ 455 h 947"/>
                <a:gd name="T74" fmla="*/ 2368 w 952"/>
                <a:gd name="T75" fmla="*/ 574 h 947"/>
                <a:gd name="T76" fmla="*/ 2321 w 952"/>
                <a:gd name="T77" fmla="*/ 697 h 947"/>
                <a:gd name="T78" fmla="*/ 2257 w 952"/>
                <a:gd name="T79" fmla="*/ 832 h 947"/>
                <a:gd name="T80" fmla="*/ 2186 w 952"/>
                <a:gd name="T81" fmla="*/ 972 h 947"/>
                <a:gd name="T82" fmla="*/ 2102 w 952"/>
                <a:gd name="T83" fmla="*/ 1112 h 947"/>
                <a:gd name="T84" fmla="*/ 2008 w 952"/>
                <a:gd name="T85" fmla="*/ 1255 h 947"/>
                <a:gd name="T86" fmla="*/ 1894 w 952"/>
                <a:gd name="T87" fmla="*/ 1398 h 947"/>
                <a:gd name="T88" fmla="*/ 1767 w 952"/>
                <a:gd name="T89" fmla="*/ 1537 h 947"/>
                <a:gd name="T90" fmla="*/ 1615 w 952"/>
                <a:gd name="T91" fmla="*/ 1682 h 947"/>
                <a:gd name="T92" fmla="*/ 1462 w 952"/>
                <a:gd name="T93" fmla="*/ 1809 h 947"/>
                <a:gd name="T94" fmla="*/ 1316 w 952"/>
                <a:gd name="T95" fmla="*/ 1918 h 947"/>
                <a:gd name="T96" fmla="*/ 1177 w 952"/>
                <a:gd name="T97" fmla="*/ 2010 h 947"/>
                <a:gd name="T98" fmla="*/ 1044 w 952"/>
                <a:gd name="T99" fmla="*/ 2087 h 947"/>
                <a:gd name="T100" fmla="*/ 922 w 952"/>
                <a:gd name="T101" fmla="*/ 2147 h 947"/>
                <a:gd name="T102" fmla="*/ 808 w 952"/>
                <a:gd name="T103" fmla="*/ 2194 h 947"/>
                <a:gd name="T104" fmla="*/ 711 w 952"/>
                <a:gd name="T105" fmla="*/ 2231 h 947"/>
                <a:gd name="T106" fmla="*/ 626 w 952"/>
                <a:gd name="T107" fmla="*/ 2257 h 947"/>
                <a:gd name="T108" fmla="*/ 558 w 952"/>
                <a:gd name="T109" fmla="*/ 2277 h 947"/>
                <a:gd name="T110" fmla="*/ 506 w 952"/>
                <a:gd name="T111" fmla="*/ 2287 h 947"/>
                <a:gd name="T112" fmla="*/ 477 w 952"/>
                <a:gd name="T113" fmla="*/ 2293 h 947"/>
                <a:gd name="T114" fmla="*/ 464 w 952"/>
                <a:gd name="T115" fmla="*/ 2293 h 947"/>
                <a:gd name="T116" fmla="*/ 440 w 952"/>
                <a:gd name="T117" fmla="*/ 2501 h 947"/>
                <a:gd name="T118" fmla="*/ 0 w 952"/>
                <a:gd name="T119" fmla="*/ 1997 h 9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2" h="947">
                  <a:moveTo>
                    <a:pt x="0" y="756"/>
                  </a:moveTo>
                  <a:lnTo>
                    <a:pt x="191" y="591"/>
                  </a:lnTo>
                  <a:lnTo>
                    <a:pt x="190" y="672"/>
                  </a:lnTo>
                  <a:lnTo>
                    <a:pt x="194" y="672"/>
                  </a:lnTo>
                  <a:lnTo>
                    <a:pt x="205" y="672"/>
                  </a:lnTo>
                  <a:lnTo>
                    <a:pt x="225" y="671"/>
                  </a:lnTo>
                  <a:lnTo>
                    <a:pt x="250" y="667"/>
                  </a:lnTo>
                  <a:lnTo>
                    <a:pt x="281" y="662"/>
                  </a:lnTo>
                  <a:lnTo>
                    <a:pt x="316" y="653"/>
                  </a:lnTo>
                  <a:lnTo>
                    <a:pt x="356" y="641"/>
                  </a:lnTo>
                  <a:lnTo>
                    <a:pt x="399" y="626"/>
                  </a:lnTo>
                  <a:lnTo>
                    <a:pt x="444" y="605"/>
                  </a:lnTo>
                  <a:lnTo>
                    <a:pt x="492" y="578"/>
                  </a:lnTo>
                  <a:lnTo>
                    <a:pt x="540" y="547"/>
                  </a:lnTo>
                  <a:lnTo>
                    <a:pt x="587" y="508"/>
                  </a:lnTo>
                  <a:lnTo>
                    <a:pt x="635" y="463"/>
                  </a:lnTo>
                  <a:lnTo>
                    <a:pt x="689" y="405"/>
                  </a:lnTo>
                  <a:lnTo>
                    <a:pt x="737" y="350"/>
                  </a:lnTo>
                  <a:lnTo>
                    <a:pt x="780" y="298"/>
                  </a:lnTo>
                  <a:lnTo>
                    <a:pt x="816" y="249"/>
                  </a:lnTo>
                  <a:lnTo>
                    <a:pt x="847" y="204"/>
                  </a:lnTo>
                  <a:lnTo>
                    <a:pt x="873" y="164"/>
                  </a:lnTo>
                  <a:lnTo>
                    <a:pt x="895" y="126"/>
                  </a:lnTo>
                  <a:lnTo>
                    <a:pt x="913" y="94"/>
                  </a:lnTo>
                  <a:lnTo>
                    <a:pt x="926" y="66"/>
                  </a:lnTo>
                  <a:lnTo>
                    <a:pt x="936" y="42"/>
                  </a:lnTo>
                  <a:lnTo>
                    <a:pt x="944" y="24"/>
                  </a:lnTo>
                  <a:lnTo>
                    <a:pt x="949" y="12"/>
                  </a:lnTo>
                  <a:lnTo>
                    <a:pt x="952" y="2"/>
                  </a:lnTo>
                  <a:lnTo>
                    <a:pt x="952" y="0"/>
                  </a:lnTo>
                  <a:lnTo>
                    <a:pt x="952" y="4"/>
                  </a:lnTo>
                  <a:lnTo>
                    <a:pt x="950" y="17"/>
                  </a:lnTo>
                  <a:lnTo>
                    <a:pt x="948" y="36"/>
                  </a:lnTo>
                  <a:lnTo>
                    <a:pt x="942" y="62"/>
                  </a:lnTo>
                  <a:lnTo>
                    <a:pt x="936" y="93"/>
                  </a:lnTo>
                  <a:lnTo>
                    <a:pt x="927" y="130"/>
                  </a:lnTo>
                  <a:lnTo>
                    <a:pt x="914" y="172"/>
                  </a:lnTo>
                  <a:lnTo>
                    <a:pt x="899" y="217"/>
                  </a:lnTo>
                  <a:lnTo>
                    <a:pt x="881" y="264"/>
                  </a:lnTo>
                  <a:lnTo>
                    <a:pt x="857" y="315"/>
                  </a:lnTo>
                  <a:lnTo>
                    <a:pt x="830" y="368"/>
                  </a:lnTo>
                  <a:lnTo>
                    <a:pt x="798" y="421"/>
                  </a:lnTo>
                  <a:lnTo>
                    <a:pt x="762" y="475"/>
                  </a:lnTo>
                  <a:lnTo>
                    <a:pt x="719" y="529"/>
                  </a:lnTo>
                  <a:lnTo>
                    <a:pt x="671" y="582"/>
                  </a:lnTo>
                  <a:lnTo>
                    <a:pt x="613" y="637"/>
                  </a:lnTo>
                  <a:lnTo>
                    <a:pt x="555" y="685"/>
                  </a:lnTo>
                  <a:lnTo>
                    <a:pt x="500" y="726"/>
                  </a:lnTo>
                  <a:lnTo>
                    <a:pt x="447" y="761"/>
                  </a:lnTo>
                  <a:lnTo>
                    <a:pt x="396" y="790"/>
                  </a:lnTo>
                  <a:lnTo>
                    <a:pt x="350" y="813"/>
                  </a:lnTo>
                  <a:lnTo>
                    <a:pt x="307" y="831"/>
                  </a:lnTo>
                  <a:lnTo>
                    <a:pt x="270" y="845"/>
                  </a:lnTo>
                  <a:lnTo>
                    <a:pt x="238" y="855"/>
                  </a:lnTo>
                  <a:lnTo>
                    <a:pt x="212" y="862"/>
                  </a:lnTo>
                  <a:lnTo>
                    <a:pt x="192" y="866"/>
                  </a:lnTo>
                  <a:lnTo>
                    <a:pt x="181" y="868"/>
                  </a:lnTo>
                  <a:lnTo>
                    <a:pt x="176" y="868"/>
                  </a:lnTo>
                  <a:lnTo>
                    <a:pt x="167" y="947"/>
                  </a:lnTo>
                  <a:lnTo>
                    <a:pt x="0" y="756"/>
                  </a:ln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0" name="AutoShape 14"/>
          <p:cNvSpPr>
            <a:spLocks noChangeArrowheads="1"/>
          </p:cNvSpPr>
          <p:nvPr/>
        </p:nvSpPr>
        <p:spPr bwMode="auto">
          <a:xfrm>
            <a:off x="395288" y="3284538"/>
            <a:ext cx="3262312" cy="9826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88ECD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4581" name="Group 20"/>
          <p:cNvGrpSpPr>
            <a:grpSpLocks/>
          </p:cNvGrpSpPr>
          <p:nvPr/>
        </p:nvGrpSpPr>
        <p:grpSpPr bwMode="auto">
          <a:xfrm>
            <a:off x="3003550" y="1312863"/>
            <a:ext cx="4387850" cy="1261185"/>
            <a:chOff x="2400" y="1152"/>
            <a:chExt cx="2764" cy="514"/>
          </a:xfrm>
        </p:grpSpPr>
        <p:sp>
          <p:nvSpPr>
            <p:cNvPr id="24586" name="Text Box 15"/>
            <p:cNvSpPr txBox="1">
              <a:spLocks noChangeArrowheads="1"/>
            </p:cNvSpPr>
            <p:nvPr/>
          </p:nvSpPr>
          <p:spPr bwMode="auto">
            <a:xfrm>
              <a:off x="2490" y="1188"/>
              <a:ext cx="267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1600" b="1" dirty="0" smtClean="0">
                  <a:solidFill>
                    <a:srgbClr val="C00000"/>
                  </a:solidFill>
                  <a:latin typeface="Verdana" pitchFamily="34" charset="0"/>
                </a:rPr>
                <a:t>1.Отбор </a:t>
              </a:r>
              <a:r>
                <a:rPr lang="ru-RU" altLang="ru-RU" sz="1600" b="1" dirty="0">
                  <a:solidFill>
                    <a:srgbClr val="C00000"/>
                  </a:solidFill>
                  <a:latin typeface="Verdana" pitchFamily="34" charset="0"/>
                </a:rPr>
                <a:t>и экспертиза (оценивание) </a:t>
              </a:r>
              <a:r>
                <a:rPr lang="ru-RU" altLang="ru-RU" sz="1600" b="1" dirty="0">
                  <a:latin typeface="Verdana" pitchFamily="34" charset="0"/>
                </a:rPr>
                <a:t>инновационного содержания дошкольного </a:t>
              </a:r>
              <a:r>
                <a:rPr lang="ru-RU" altLang="ru-RU" sz="1600" b="1" dirty="0" smtClean="0">
                  <a:latin typeface="Verdana" pitchFamily="34" charset="0"/>
                </a:rPr>
                <a:t>образования по ФОП ДО</a:t>
              </a:r>
              <a:endParaRPr lang="en-US" altLang="ru-RU" sz="1600" b="1" dirty="0">
                <a:latin typeface="Verdana" pitchFamily="34" charset="0"/>
              </a:endParaRPr>
            </a:p>
          </p:txBody>
        </p:sp>
        <p:sp>
          <p:nvSpPr>
            <p:cNvPr id="24587" name="AutoShape 16"/>
            <p:cNvSpPr>
              <a:spLocks noChangeArrowheads="1"/>
            </p:cNvSpPr>
            <p:nvPr/>
          </p:nvSpPr>
          <p:spPr bwMode="auto">
            <a:xfrm>
              <a:off x="2400" y="1152"/>
              <a:ext cx="2764" cy="514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4213" y="3363913"/>
            <a:ext cx="26638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Verdana" pitchFamily="34" charset="0"/>
              </a:rPr>
              <a:t>2.Нормирование </a:t>
            </a:r>
            <a:r>
              <a:rPr lang="ru-RU" altLang="ru-RU" sz="1600" b="1" dirty="0">
                <a:latin typeface="Verdana" pitchFamily="34" charset="0"/>
              </a:rPr>
              <a:t>форм методической </a:t>
            </a:r>
            <a:r>
              <a:rPr lang="ru-RU" altLang="ru-RU" sz="1600" b="1" dirty="0" smtClean="0">
                <a:latin typeface="Verdana" pitchFamily="34" charset="0"/>
              </a:rPr>
              <a:t>работы </a:t>
            </a: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(ЛНА)</a:t>
            </a:r>
            <a:endParaRPr lang="en-US" altLang="ru-RU" sz="16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grpSp>
        <p:nvGrpSpPr>
          <p:cNvPr id="24583" name="Группа 3"/>
          <p:cNvGrpSpPr>
            <a:grpSpLocks/>
          </p:cNvGrpSpPr>
          <p:nvPr/>
        </p:nvGrpSpPr>
        <p:grpSpPr bwMode="auto">
          <a:xfrm>
            <a:off x="4662488" y="4797427"/>
            <a:ext cx="3725862" cy="1815882"/>
            <a:chOff x="4661902" y="4613343"/>
            <a:chExt cx="3726521" cy="1815780"/>
          </a:xfrm>
        </p:grpSpPr>
        <p:sp>
          <p:nvSpPr>
            <p:cNvPr id="24584" name="AutoShape 18"/>
            <p:cNvSpPr>
              <a:spLocks noChangeArrowheads="1"/>
            </p:cNvSpPr>
            <p:nvPr/>
          </p:nvSpPr>
          <p:spPr bwMode="auto">
            <a:xfrm>
              <a:off x="4661902" y="4613343"/>
              <a:ext cx="3719264" cy="8968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AFCEF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5" name="Text Box 17"/>
            <p:cNvSpPr txBox="1">
              <a:spLocks noChangeArrowheads="1"/>
            </p:cNvSpPr>
            <p:nvPr/>
          </p:nvSpPr>
          <p:spPr bwMode="auto">
            <a:xfrm>
              <a:off x="4813622" y="4613343"/>
              <a:ext cx="3574801" cy="1815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1600" b="1" dirty="0" smtClean="0">
                  <a:latin typeface="Verdana" pitchFamily="34" charset="0"/>
                </a:rPr>
                <a:t>3.Проектирование </a:t>
              </a:r>
              <a:r>
                <a:rPr lang="ru-RU" altLang="ru-RU" sz="1600" b="1" dirty="0">
                  <a:latin typeface="Verdana" pitchFamily="34" charset="0"/>
                </a:rPr>
                <a:t>продуктивных форм методической </a:t>
              </a:r>
              <a:r>
                <a:rPr lang="ru-RU" altLang="ru-RU" sz="1600" b="1" dirty="0" smtClean="0">
                  <a:latin typeface="Verdana" pitchFamily="34" charset="0"/>
                </a:rPr>
                <a:t>работы в системе партнерства </a:t>
              </a:r>
              <a:r>
                <a:rPr lang="ru-RU" altLang="ru-RU" sz="1600" b="1" dirty="0" smtClean="0">
                  <a:solidFill>
                    <a:srgbClr val="C00000"/>
                  </a:solidFill>
                  <a:latin typeface="Verdana" pitchFamily="34" charset="0"/>
                </a:rPr>
                <a:t>(семинары, консультации, </a:t>
              </a:r>
              <a:r>
                <a:rPr lang="ru-RU" altLang="ru-RU" sz="1600" b="1" dirty="0" err="1" smtClean="0">
                  <a:solidFill>
                    <a:srgbClr val="C00000"/>
                  </a:solidFill>
                  <a:latin typeface="Verdana" pitchFamily="34" charset="0"/>
                </a:rPr>
                <a:t>вебинары</a:t>
              </a:r>
              <a:r>
                <a:rPr lang="ru-RU" altLang="ru-RU" sz="1600" b="1" dirty="0" smtClean="0">
                  <a:solidFill>
                    <a:srgbClr val="C00000"/>
                  </a:solidFill>
                  <a:latin typeface="Verdana" pitchFamily="34" charset="0"/>
                </a:rPr>
                <a:t>, наставничество, другое)</a:t>
              </a:r>
              <a:endParaRPr lang="en-US" altLang="ru-RU" sz="1600" b="1" dirty="0">
                <a:solidFill>
                  <a:srgbClr val="C00000"/>
                </a:solidFill>
                <a:latin typeface="Verdana" pitchFamily="34" charset="0"/>
              </a:endParaRPr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5288" y="450850"/>
            <a:ext cx="7993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kern="0" dirty="0">
                <a:solidFill>
                  <a:srgbClr val="C00000"/>
                </a:solidFill>
                <a:latin typeface="Arial Black"/>
              </a:rPr>
              <a:t>Условия </a:t>
            </a:r>
            <a:r>
              <a:rPr lang="ru-RU" sz="3200" kern="0" dirty="0" smtClean="0">
                <a:solidFill>
                  <a:srgbClr val="C00000"/>
                </a:solidFill>
                <a:latin typeface="Arial Black"/>
              </a:rPr>
              <a:t>эффективности работы в партнерстве</a:t>
            </a:r>
            <a:endParaRPr lang="en-US" sz="3200" kern="0" dirty="0">
              <a:solidFill>
                <a:srgbClr val="C00000"/>
              </a:solidFill>
              <a:latin typeface="Arial Blac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01194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5.Руководитель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занимается ПЛАНИРОВАНИЕМ управленческих процессов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5575" y="4978294"/>
            <a:ext cx="30305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4.Минимизация рисков, проблем,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делегирование полномочий,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обратной связи от коллектива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67408"/>
            <a:ext cx="7200800" cy="53754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dirty="0" smtClean="0"/>
              <a:t>КРИТЕРИИ отслеживания результатов деятельности и эффективности инструментария</a:t>
            </a:r>
            <a:endParaRPr lang="en-US" altLang="ru-RU" sz="1800" dirty="0" smtClean="0"/>
          </a:p>
        </p:txBody>
      </p:sp>
      <p:grpSp>
        <p:nvGrpSpPr>
          <p:cNvPr id="12291" name="Группа 14"/>
          <p:cNvGrpSpPr>
            <a:grpSpLocks/>
          </p:cNvGrpSpPr>
          <p:nvPr/>
        </p:nvGrpSpPr>
        <p:grpSpPr bwMode="auto">
          <a:xfrm>
            <a:off x="2809875" y="1504950"/>
            <a:ext cx="4043363" cy="2649538"/>
            <a:chOff x="1115616" y="2191723"/>
            <a:chExt cx="3470007" cy="2509229"/>
          </a:xfrm>
        </p:grpSpPr>
        <p:pic>
          <p:nvPicPr>
            <p:cNvPr id="12301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1115616" y="2191723"/>
              <a:ext cx="3470007" cy="250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Box 4"/>
            <p:cNvSpPr txBox="1">
              <a:spLocks noChangeArrowheads="1"/>
            </p:cNvSpPr>
            <p:nvPr/>
          </p:nvSpPr>
          <p:spPr bwMode="auto">
            <a:xfrm>
              <a:off x="1307599" y="2332911"/>
              <a:ext cx="28197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2400">
                  <a:latin typeface="Arial" charset="0"/>
                  <a:cs typeface="Arial" charset="0"/>
                </a:rPr>
                <a:t>Концептуальность</a:t>
              </a:r>
              <a:endParaRPr lang="ru-RU" alt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12292" name="TextBox 102"/>
          <p:cNvSpPr txBox="1">
            <a:spLocks noChangeArrowheads="1"/>
          </p:cNvSpPr>
          <p:nvPr/>
        </p:nvSpPr>
        <p:spPr bwMode="auto">
          <a:xfrm>
            <a:off x="3228975" y="2598738"/>
            <a:ext cx="2049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400">
                <a:latin typeface="Arial" charset="0"/>
                <a:cs typeface="Arial" charset="0"/>
              </a:rPr>
              <a:t>Системность</a:t>
            </a: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12293" name="TextBox 103"/>
          <p:cNvSpPr txBox="1">
            <a:spLocks noChangeArrowheads="1"/>
          </p:cNvSpPr>
          <p:nvPr/>
        </p:nvSpPr>
        <p:spPr bwMode="auto">
          <a:xfrm>
            <a:off x="3211513" y="3587750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400">
                <a:latin typeface="Arial" charset="0"/>
                <a:cs typeface="Arial" charset="0"/>
              </a:rPr>
              <a:t>Управляемость</a:t>
            </a:r>
          </a:p>
        </p:txBody>
      </p:sp>
      <p:grpSp>
        <p:nvGrpSpPr>
          <p:cNvPr id="12294" name="Группа 13"/>
          <p:cNvGrpSpPr>
            <a:grpSpLocks/>
          </p:cNvGrpSpPr>
          <p:nvPr/>
        </p:nvGrpSpPr>
        <p:grpSpPr bwMode="auto">
          <a:xfrm>
            <a:off x="2809875" y="4221163"/>
            <a:ext cx="4138613" cy="1793875"/>
            <a:chOff x="1058066" y="4781089"/>
            <a:chExt cx="4378030" cy="2026694"/>
          </a:xfrm>
        </p:grpSpPr>
        <p:grpSp>
          <p:nvGrpSpPr>
            <p:cNvPr id="12295" name="Группа 8"/>
            <p:cNvGrpSpPr>
              <a:grpSpLocks/>
            </p:cNvGrpSpPr>
            <p:nvPr/>
          </p:nvGrpSpPr>
          <p:grpSpPr bwMode="auto">
            <a:xfrm>
              <a:off x="1194881" y="4781089"/>
              <a:ext cx="4241215" cy="1090598"/>
              <a:chOff x="2627784" y="4756020"/>
              <a:chExt cx="4241215" cy="1090598"/>
            </a:xfrm>
          </p:grpSpPr>
          <p:pic>
            <p:nvPicPr>
              <p:cNvPr id="12299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330" r="50000" b="32111"/>
              <a:stretch>
                <a:fillRect/>
              </a:stretch>
            </p:blipFill>
            <p:spPr bwMode="auto">
              <a:xfrm>
                <a:off x="2627784" y="4756020"/>
                <a:ext cx="4241215" cy="1090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0" name="TextBox 104"/>
              <p:cNvSpPr txBox="1">
                <a:spLocks noChangeArrowheads="1"/>
              </p:cNvSpPr>
              <p:nvPr/>
            </p:nvSpPr>
            <p:spPr bwMode="auto">
              <a:xfrm>
                <a:off x="2915816" y="5039709"/>
                <a:ext cx="3054547" cy="598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2400">
                    <a:latin typeface="Arial" charset="0"/>
                    <a:cs typeface="Arial" charset="0"/>
                  </a:rPr>
                  <a:t>Эффективность</a:t>
                </a:r>
                <a:endParaRPr lang="ru-RU" alt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296" name="Группа 11"/>
            <p:cNvGrpSpPr>
              <a:grpSpLocks/>
            </p:cNvGrpSpPr>
            <p:nvPr/>
          </p:nvGrpSpPr>
          <p:grpSpPr bwMode="auto">
            <a:xfrm>
              <a:off x="1058066" y="5794492"/>
              <a:ext cx="4276994" cy="1013291"/>
              <a:chOff x="5349238" y="2753749"/>
              <a:chExt cx="4126924" cy="1013291"/>
            </a:xfrm>
          </p:grpSpPr>
          <p:pic>
            <p:nvPicPr>
              <p:cNvPr id="12297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66045"/>
              <a:stretch>
                <a:fillRect/>
              </a:stretch>
            </p:blipFill>
            <p:spPr bwMode="auto">
              <a:xfrm>
                <a:off x="5349238" y="2753749"/>
                <a:ext cx="4126924" cy="1013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8" name="TextBox 10"/>
              <p:cNvSpPr txBox="1">
                <a:spLocks noChangeArrowheads="1"/>
              </p:cNvSpPr>
              <p:nvPr/>
            </p:nvSpPr>
            <p:spPr bwMode="auto">
              <a:xfrm>
                <a:off x="5576043" y="3029561"/>
                <a:ext cx="305186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2400">
                    <a:latin typeface="Arial" charset="0"/>
                    <a:cs typeface="Arial" charset="0"/>
                  </a:rPr>
                  <a:t>Воспроизводимость</a:t>
                </a: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14" y="-99392"/>
            <a:ext cx="1365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5" y="2253009"/>
            <a:ext cx="28416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8003232" cy="6009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ПРАКТИКИ – ИНСАЙТЫ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2" y="-99392"/>
            <a:ext cx="110583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49938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5076056" cy="380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01" y="764704"/>
            <a:ext cx="2568861" cy="192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96008"/>
            <a:ext cx="2049909" cy="273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6632"/>
            <a:ext cx="7283152" cy="6009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ПРАКТИКИ - ИНСАЙТЫ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2" y="-99392"/>
            <a:ext cx="110583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464496" cy="251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59" y="620688"/>
            <a:ext cx="295990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664296" cy="191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635896" cy="272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59" y="4498614"/>
            <a:ext cx="2994322" cy="224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73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128792" cy="8445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Методические практики -</a:t>
            </a:r>
            <a:r>
              <a:rPr lang="ru-RU" dirty="0" err="1" smtClean="0"/>
              <a:t>инсайты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184576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Home\Desktop\Рабочий стол 3\Фото ДОУ№18\IMG_8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69" y="1484784"/>
            <a:ext cx="3348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7" y="-99392"/>
            <a:ext cx="11033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Home\Desktop\Рабочий стол 3\Фото ДОУ№18\IMG_20221125_143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220616" cy="21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Home\Desktop\Рабочий стол 3\Фото ДОУ№18\IMG_82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49" y="3819665"/>
            <a:ext cx="4486075" cy="299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7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6632"/>
            <a:ext cx="7283152" cy="6009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ПРАКТИКИ – ИНСАЙТЫ</a:t>
            </a:r>
          </a:p>
          <a:p>
            <a:pPr marL="0" indent="0" algn="ctr">
              <a:buNone/>
            </a:pP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ОНЛАЙН-ЗАКОМСТВО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ПРОСМОТРА!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2" y="-99392"/>
            <a:ext cx="110583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5699477" cy="320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2595"/>
            <a:ext cx="2730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581128"/>
            <a:ext cx="3310114" cy="18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877272"/>
            <a:ext cx="4103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5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ТВОРЧЕСКИХ СВЕРШЕНИЙ!!!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365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F:\Desktop\Секреты общения\Коллажи\Фото 2\wgIhzY97f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9564"/>
            <a:ext cx="4032448" cy="57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15" y="1340768"/>
            <a:ext cx="352057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1" y="6093"/>
            <a:ext cx="1365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9459" y="173574"/>
            <a:ext cx="7575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района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Краснокаменск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Краснокаменский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 Забайкальский край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73194"/>
            <a:ext cx="2593305" cy="194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7612" y="2384884"/>
            <a:ext cx="395107" cy="360040"/>
          </a:xfrm>
          <a:prstGeom prst="rect">
            <a:avLst/>
          </a:prstGeom>
          <a:solidFill>
            <a:srgbClr val="C0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" y="2542921"/>
            <a:ext cx="5299993" cy="397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12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2132856"/>
            <a:ext cx="914400" cy="3384376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</a:t>
            </a:r>
          </a:p>
          <a:p>
            <a:pPr algn="ctr"/>
            <a:r>
              <a:rPr lang="ru-RU" sz="2800" b="1" dirty="0" smtClean="0"/>
              <a:t>О</a:t>
            </a:r>
          </a:p>
          <a:p>
            <a:pPr algn="ctr"/>
            <a:r>
              <a:rPr lang="ru-RU" sz="2800" b="1" dirty="0" smtClean="0"/>
              <a:t>Ч</a:t>
            </a:r>
          </a:p>
          <a:p>
            <a:pPr algn="ctr"/>
            <a:r>
              <a:rPr lang="ru-RU" sz="2800" b="1" dirty="0"/>
              <a:t>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916832"/>
            <a:ext cx="914400" cy="3600400"/>
          </a:xfrm>
          <a:prstGeom prst="rect">
            <a:avLst/>
          </a:prstGeom>
          <a:solidFill>
            <a:srgbClr val="92D05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</a:p>
          <a:p>
            <a:pPr algn="ctr"/>
            <a:r>
              <a:rPr lang="ru-RU" sz="2800" b="1" dirty="0" smtClean="0"/>
              <a:t>О</a:t>
            </a:r>
          </a:p>
          <a:p>
            <a:pPr algn="ctr"/>
            <a:r>
              <a:rPr lang="ru-RU" sz="2800" b="1" dirty="0" smtClean="0"/>
              <a:t>Г</a:t>
            </a:r>
          </a:p>
          <a:p>
            <a:pPr algn="ctr"/>
            <a:r>
              <a:rPr lang="ru-RU" sz="2800" b="1" dirty="0"/>
              <a:t>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6666" y="5517232"/>
            <a:ext cx="4442792" cy="914400"/>
          </a:xfrm>
          <a:prstGeom prst="rect">
            <a:avLst/>
          </a:prstGeom>
          <a:solidFill>
            <a:srgbClr val="C0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ФГОС ДО</a:t>
            </a:r>
          </a:p>
          <a:p>
            <a:pPr algn="ctr"/>
            <a:r>
              <a:rPr lang="ru-RU" sz="2400" b="1" dirty="0" smtClean="0"/>
              <a:t>ФОП ДО</a:t>
            </a:r>
            <a:endParaRPr lang="ru-RU" sz="2400" b="1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536812" y="-63177"/>
            <a:ext cx="5472608" cy="2448272"/>
          </a:xfrm>
          <a:prstGeom prst="triangle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59832" y="2420888"/>
            <a:ext cx="2520280" cy="2160240"/>
          </a:xfrm>
          <a:prstGeom prst="ellipse">
            <a:avLst/>
          </a:prstGeom>
          <a:solidFill>
            <a:srgbClr val="7030A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Современные педагогические технологии в экологическом образовании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602832"/>
            <a:ext cx="3744416" cy="914400"/>
          </a:xfrm>
          <a:prstGeom prst="rect">
            <a:avLst/>
          </a:prstGeom>
          <a:solidFill>
            <a:srgbClr val="00B05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Система гибкого планирования</a:t>
            </a:r>
            <a:endParaRPr lang="ru-RU" sz="2400" b="1" dirty="0"/>
          </a:p>
        </p:txBody>
      </p:sp>
      <p:pic>
        <p:nvPicPr>
          <p:cNvPr id="4098" name="Picture 2" descr="C:\Users\Home\Desktop\Все к ФОП ДО 2023\Фото\-5287227092565610564_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60032"/>
            <a:ext cx="1333380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8288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21161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53" y="821656"/>
            <a:ext cx="19145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088"/>
            <a:ext cx="1043609" cy="144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6633"/>
            <a:ext cx="6805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Говорящий экологический дом – для устойчивого развития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5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1721" y="554887"/>
            <a:ext cx="8784976" cy="432048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2942803"/>
            <a:ext cx="4248472" cy="1241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№20 «Почемучка</a:t>
            </a:r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образ жизни-XXI»: Внедрение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экологическом воспитании дошкольников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644776" y="1467346"/>
            <a:ext cx="301298" cy="1097558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946074" y="1556792"/>
            <a:ext cx="3874397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№18 «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Журавушка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«Природное и культурное наследие: Спасти и Сохранить»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854" y="4724400"/>
            <a:ext cx="36724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№14 «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Дельфинчик</a:t>
            </a:r>
            <a:r>
              <a:rPr lang="ru-RU" sz="1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«Доступное образование - образование  без барьеров: </a:t>
            </a:r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родительского  проекта «Мы вместе: взрослые и дети»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" y="3677994"/>
            <a:ext cx="3694509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5018"/>
            <a:ext cx="3135188" cy="11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2049745" y="1893850"/>
            <a:ext cx="207392" cy="455030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255822" y="1336126"/>
            <a:ext cx="1034726" cy="3213356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34" y="1184523"/>
            <a:ext cx="558404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0" y="5769265"/>
            <a:ext cx="3828949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79512" y="1124744"/>
            <a:ext cx="313518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C000"/>
                </a:solidFill>
              </a:rPr>
              <a:t>МАДОУ детский сад </a:t>
            </a:r>
            <a:endParaRPr lang="ru-RU" sz="1400" b="1" dirty="0" smtClean="0">
              <a:solidFill>
                <a:srgbClr val="FFC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C000"/>
                </a:solidFill>
              </a:rPr>
              <a:t>№</a:t>
            </a:r>
            <a:r>
              <a:rPr lang="ru-RU" sz="1400" b="1" dirty="0">
                <a:solidFill>
                  <a:srgbClr val="FFC000"/>
                </a:solidFill>
              </a:rPr>
              <a:t>1 «Подснежник</a:t>
            </a:r>
            <a:r>
              <a:rPr lang="ru-RU" sz="1400" b="1" dirty="0" smtClean="0">
                <a:solidFill>
                  <a:srgbClr val="FFC000"/>
                </a:solidFill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</a:rPr>
              <a:t>«Природное и культурное наследие: Спасти и Сохранить»: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</a:rPr>
              <a:t>просветительская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chemeClr val="bg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3553" y="946993"/>
            <a:ext cx="744538" cy="4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3493354" y="1556792"/>
            <a:ext cx="934630" cy="3960440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79512" y="2348880"/>
            <a:ext cx="3033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rgbClr val="FFC000"/>
                </a:solidFill>
              </a:rPr>
              <a:t>МАДОУ </a:t>
            </a:r>
            <a:r>
              <a:rPr lang="ru-RU" sz="1100" b="1" dirty="0">
                <a:solidFill>
                  <a:srgbClr val="FFC000"/>
                </a:solidFill>
              </a:rPr>
              <a:t>детский сад №9 «Росинка</a:t>
            </a:r>
            <a:r>
              <a:rPr lang="ru-RU" sz="1100" b="1" dirty="0" smtClean="0">
                <a:solidFill>
                  <a:srgbClr val="FFC000"/>
                </a:solidFill>
              </a:rPr>
              <a:t>»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«Экологическая грамотность»: </a:t>
            </a:r>
            <a:r>
              <a:rPr lang="ru-RU" sz="1000" b="1" dirty="0">
                <a:solidFill>
                  <a:schemeClr val="bg1"/>
                </a:solidFill>
              </a:rPr>
              <a:t>внедрение природоохранного социально-образовательного проекта: «</a:t>
            </a:r>
            <a:r>
              <a:rPr lang="ru-RU" sz="1000" b="1" dirty="0" err="1">
                <a:solidFill>
                  <a:schemeClr val="bg1"/>
                </a:solidFill>
              </a:rPr>
              <a:t>Эколята</a:t>
            </a:r>
            <a:r>
              <a:rPr lang="ru-RU" sz="1000" b="1" dirty="0">
                <a:solidFill>
                  <a:schemeClr val="bg1"/>
                </a:solidFill>
              </a:rPr>
              <a:t>  Дошколята» </a:t>
            </a:r>
            <a:r>
              <a:rPr lang="ru-RU" sz="1000" b="1" dirty="0" smtClean="0">
                <a:solidFill>
                  <a:schemeClr val="bg1"/>
                </a:solidFill>
              </a:rPr>
              <a:t>в </a:t>
            </a:r>
            <a:r>
              <a:rPr lang="ru-RU" sz="1000" b="1" dirty="0" err="1">
                <a:solidFill>
                  <a:schemeClr val="bg1"/>
                </a:solidFill>
              </a:rPr>
              <a:t>воспитательно</a:t>
            </a:r>
            <a:r>
              <a:rPr lang="ru-RU" sz="1000" b="1" dirty="0">
                <a:solidFill>
                  <a:schemeClr val="bg1"/>
                </a:solidFill>
              </a:rPr>
              <a:t> - образовательный </a:t>
            </a:r>
            <a:r>
              <a:rPr lang="ru-RU" sz="1000" b="1" dirty="0" smtClean="0">
                <a:solidFill>
                  <a:schemeClr val="bg1"/>
                </a:solidFill>
              </a:rPr>
              <a:t> процесс</a:t>
            </a:r>
          </a:p>
          <a:p>
            <a:endParaRPr lang="ru-RU" sz="1000" b="1" dirty="0">
              <a:solidFill>
                <a:schemeClr val="bg1"/>
              </a:solidFill>
            </a:endParaRPr>
          </a:p>
          <a:p>
            <a:endParaRPr lang="ru-RU" sz="900" b="1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rgbClr val="FFC000"/>
                </a:solidFill>
              </a:rPr>
              <a:t>МАДОУ </a:t>
            </a:r>
            <a:r>
              <a:rPr lang="ru-RU" sz="1100" b="1" dirty="0">
                <a:solidFill>
                  <a:srgbClr val="FFC000"/>
                </a:solidFill>
              </a:rPr>
              <a:t>детский сад компенсирующей направленности №11 «Улыбка» </a:t>
            </a:r>
            <a:r>
              <a:rPr lang="ru-RU" sz="1100" b="1" dirty="0">
                <a:solidFill>
                  <a:schemeClr val="bg1"/>
                </a:solidFill>
              </a:rPr>
              <a:t>«Экологическая грамотность»: внедрение природоохранных технологий в </a:t>
            </a:r>
            <a:r>
              <a:rPr lang="ru-RU" sz="1100" b="1" dirty="0" err="1" smtClean="0">
                <a:solidFill>
                  <a:schemeClr val="bg1"/>
                </a:solidFill>
              </a:rPr>
              <a:t>воспитательно</a:t>
            </a:r>
            <a:r>
              <a:rPr lang="ru-RU" sz="1100" b="1" dirty="0" smtClean="0">
                <a:solidFill>
                  <a:schemeClr val="bg1"/>
                </a:solidFill>
              </a:rPr>
              <a:t>-образовательное </a:t>
            </a:r>
            <a:r>
              <a:rPr lang="ru-RU" sz="1100" b="1" dirty="0">
                <a:solidFill>
                  <a:schemeClr val="bg1"/>
                </a:solidFill>
              </a:rPr>
              <a:t>пространство ДОУ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95536" y="5768101"/>
            <a:ext cx="3744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</a:rPr>
              <a:t>МАДОУ детский сад №16 «</a:t>
            </a:r>
            <a:r>
              <a:rPr lang="ru-RU" sz="1400" b="1" dirty="0" err="1" smtClean="0">
                <a:solidFill>
                  <a:srgbClr val="FFC000"/>
                </a:solidFill>
              </a:rPr>
              <a:t>Дюймовочка</a:t>
            </a:r>
            <a:r>
              <a:rPr lang="ru-RU" sz="1400" b="1" dirty="0" smtClean="0">
                <a:solidFill>
                  <a:srgbClr val="FFC000"/>
                </a:solidFill>
              </a:rPr>
              <a:t>»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«Животные рядом с нами: внедрение технологии «Письмо животному»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1" y="0"/>
            <a:ext cx="74888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Сеть </a:t>
            </a:r>
            <a:r>
              <a:rPr lang="ru-RU" sz="1400" b="1" dirty="0">
                <a:solidFill>
                  <a:schemeClr val="bg1"/>
                </a:solidFill>
              </a:rPr>
              <a:t>инновационных ассоциированных дошкольных образовательных учреждений межрегионального </a:t>
            </a:r>
            <a:r>
              <a:rPr lang="ru-RU" sz="1400" b="1" dirty="0" smtClean="0">
                <a:solidFill>
                  <a:schemeClr val="bg1"/>
                </a:solidFill>
              </a:rPr>
              <a:t>партнерства «Учимся </a:t>
            </a:r>
            <a:r>
              <a:rPr lang="ru-RU" sz="1400" b="1" dirty="0">
                <a:solidFill>
                  <a:schemeClr val="bg1"/>
                </a:solidFill>
              </a:rPr>
              <a:t>жить устойчиво в глобальном мире: Экология. Здоровье. Безопасность»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77471" y="718920"/>
            <a:ext cx="2937209" cy="729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Комитет по управлению образованием (единый центр управления сетью)</a:t>
            </a:r>
            <a:endParaRPr lang="ru-RU" sz="16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018292" y="1454205"/>
            <a:ext cx="879925" cy="1974794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25" y="1653706"/>
            <a:ext cx="1288981" cy="50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89" y="-43823"/>
            <a:ext cx="1042665" cy="162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776" y="4549482"/>
            <a:ext cx="4271920" cy="1975862"/>
          </a:xfrm>
          <a:prstGeom prst="rect">
            <a:avLst/>
          </a:prstGeom>
          <a:solidFill>
            <a:srgbClr val="C0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инновационных ассоциированных дошкольных образовательных учреждений межрегионального партнерства «Учимся жить устойчиво в глобальном мире: Экология. Здоровье. Безопасность»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840760" cy="124430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/>
              <a:t>ОХВАТ инновационной деятельностью</a:t>
            </a:r>
            <a:endParaRPr lang="en-US" altLang="ru-RU" sz="1800" dirty="0" smtClean="0"/>
          </a:p>
        </p:txBody>
      </p:sp>
      <p:grpSp>
        <p:nvGrpSpPr>
          <p:cNvPr id="12291" name="Группа 14"/>
          <p:cNvGrpSpPr>
            <a:grpSpLocks/>
          </p:cNvGrpSpPr>
          <p:nvPr/>
        </p:nvGrpSpPr>
        <p:grpSpPr bwMode="auto">
          <a:xfrm>
            <a:off x="2809875" y="1504950"/>
            <a:ext cx="5146501" cy="2649538"/>
            <a:chOff x="1115616" y="2191723"/>
            <a:chExt cx="3470007" cy="2509229"/>
          </a:xfrm>
        </p:grpSpPr>
        <p:pic>
          <p:nvPicPr>
            <p:cNvPr id="12301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1115616" y="2191723"/>
              <a:ext cx="3470007" cy="250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Box 4"/>
            <p:cNvSpPr txBox="1">
              <a:spLocks noChangeArrowheads="1"/>
            </p:cNvSpPr>
            <p:nvPr/>
          </p:nvSpPr>
          <p:spPr bwMode="auto">
            <a:xfrm>
              <a:off x="1307599" y="2332911"/>
              <a:ext cx="2568283" cy="49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dirty="0" err="1" smtClean="0">
                  <a:latin typeface="Arial" charset="0"/>
                  <a:cs typeface="Arial" charset="0"/>
                </a:rPr>
                <a:t>Количе</a:t>
              </a:r>
              <a:r>
                <a:rPr lang="ru-RU" altLang="ru-RU" dirty="0" smtClean="0">
                  <a:latin typeface="Arial" charset="0"/>
                  <a:cs typeface="Arial" charset="0"/>
                </a:rPr>
                <a:t> </a:t>
              </a:r>
              <a:r>
                <a:rPr lang="ru-RU" altLang="ru-RU" dirty="0" err="1" smtClean="0">
                  <a:latin typeface="Arial" charset="0"/>
                  <a:cs typeface="Arial" charset="0"/>
                </a:rPr>
                <a:t>ство</a:t>
              </a:r>
              <a:r>
                <a:rPr lang="ru-RU" altLang="ru-RU" dirty="0" smtClean="0">
                  <a:latin typeface="Arial" charset="0"/>
                  <a:cs typeface="Arial" charset="0"/>
                </a:rPr>
                <a:t> групп: 36</a:t>
              </a:r>
              <a:endParaRPr lang="ru-RU" altLang="ru-RU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292" name="TextBox 102"/>
          <p:cNvSpPr txBox="1">
            <a:spLocks noChangeArrowheads="1"/>
          </p:cNvSpPr>
          <p:nvPr/>
        </p:nvSpPr>
        <p:spPr bwMode="auto">
          <a:xfrm>
            <a:off x="3211489" y="2598738"/>
            <a:ext cx="2179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Дети:     568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12293" name="TextBox 103"/>
          <p:cNvSpPr txBox="1">
            <a:spLocks noChangeArrowheads="1"/>
          </p:cNvSpPr>
          <p:nvPr/>
        </p:nvSpPr>
        <p:spPr bwMode="auto">
          <a:xfrm>
            <a:off x="3211513" y="3587750"/>
            <a:ext cx="256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400" dirty="0" smtClean="0">
                <a:latin typeface="Arial" charset="0"/>
                <a:cs typeface="Arial" charset="0"/>
              </a:rPr>
              <a:t>Родители:     280</a:t>
            </a:r>
            <a:endParaRPr lang="ru-RU" altLang="ru-RU" sz="2400" dirty="0">
              <a:latin typeface="Arial" charset="0"/>
              <a:cs typeface="Arial" charset="0"/>
            </a:endParaRPr>
          </a:p>
        </p:txBody>
      </p:sp>
      <p:grpSp>
        <p:nvGrpSpPr>
          <p:cNvPr id="12294" name="Группа 13"/>
          <p:cNvGrpSpPr>
            <a:grpSpLocks/>
          </p:cNvGrpSpPr>
          <p:nvPr/>
        </p:nvGrpSpPr>
        <p:grpSpPr bwMode="auto">
          <a:xfrm>
            <a:off x="2809875" y="4221163"/>
            <a:ext cx="5218509" cy="1793875"/>
            <a:chOff x="1058066" y="4781089"/>
            <a:chExt cx="4378030" cy="2026694"/>
          </a:xfrm>
        </p:grpSpPr>
        <p:grpSp>
          <p:nvGrpSpPr>
            <p:cNvPr id="12295" name="Группа 8"/>
            <p:cNvGrpSpPr>
              <a:grpSpLocks/>
            </p:cNvGrpSpPr>
            <p:nvPr/>
          </p:nvGrpSpPr>
          <p:grpSpPr bwMode="auto">
            <a:xfrm>
              <a:off x="1194881" y="4781089"/>
              <a:ext cx="4241215" cy="1090598"/>
              <a:chOff x="2627784" y="4756020"/>
              <a:chExt cx="4241215" cy="1090598"/>
            </a:xfrm>
          </p:grpSpPr>
          <p:pic>
            <p:nvPicPr>
              <p:cNvPr id="12299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330" r="50000" b="32111"/>
              <a:stretch>
                <a:fillRect/>
              </a:stretch>
            </p:blipFill>
            <p:spPr bwMode="auto">
              <a:xfrm>
                <a:off x="2627784" y="4756020"/>
                <a:ext cx="4241215" cy="1090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0" name="TextBox 104"/>
              <p:cNvSpPr txBox="1">
                <a:spLocks noChangeArrowheads="1"/>
              </p:cNvSpPr>
              <p:nvPr/>
            </p:nvSpPr>
            <p:spPr bwMode="auto">
              <a:xfrm>
                <a:off x="2915816" y="5039709"/>
                <a:ext cx="2263829" cy="591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dirty="0" smtClean="0">
                    <a:latin typeface="Arial" charset="0"/>
                    <a:cs typeface="Arial" charset="0"/>
                  </a:rPr>
                  <a:t>Педагоги:     46</a:t>
                </a:r>
                <a:endParaRPr lang="ru-RU" altLang="ru-RU" dirty="0"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12297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6045"/>
            <a:stretch>
              <a:fillRect/>
            </a:stretch>
          </p:blipFill>
          <p:spPr bwMode="auto">
            <a:xfrm>
              <a:off x="1058066" y="5794492"/>
              <a:ext cx="4276994" cy="101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14" y="-99392"/>
            <a:ext cx="1365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5" y="2253009"/>
            <a:ext cx="28416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9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latin typeface="Times New Roman" pitchFamily="18" charset="0"/>
              </a:rPr>
              <a:t> </a:t>
            </a:r>
            <a:endParaRPr lang="en-US" altLang="ru-RU" sz="2000" smtClean="0">
              <a:latin typeface="Times New Roman" pitchFamily="18" charset="0"/>
            </a:endParaRPr>
          </a:p>
        </p:txBody>
      </p:sp>
      <p:grpSp>
        <p:nvGrpSpPr>
          <p:cNvPr id="18435" name="Group 47"/>
          <p:cNvGrpSpPr>
            <a:grpSpLocks/>
          </p:cNvGrpSpPr>
          <p:nvPr/>
        </p:nvGrpSpPr>
        <p:grpSpPr bwMode="auto">
          <a:xfrm>
            <a:off x="285750" y="1214438"/>
            <a:ext cx="2643188" cy="4605338"/>
            <a:chOff x="720" y="1296"/>
            <a:chExt cx="1367" cy="2542"/>
          </a:xfrm>
        </p:grpSpPr>
        <p:sp>
          <p:nvSpPr>
            <p:cNvPr id="18466" name="AutoShape 48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67" name="AutoShape 49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68" name="AutoShape 50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69" name="AutoShape 51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70" name="AutoShape 52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71" name="AutoShape 53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8472" name="Group 54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8475" name="Oval 5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8476" name="Oval 5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8477" name="Oval 5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8478" name="Oval 5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8479" name="Oval 5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18473" name="Text Box 60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>
                  <a:solidFill>
                    <a:srgbClr val="000000"/>
                  </a:solidFill>
                </a:rPr>
                <a:t>1</a:t>
              </a:r>
              <a:endParaRPr lang="en-US" altLang="ru-RU" sz="1800"/>
            </a:p>
          </p:txBody>
        </p:sp>
        <p:sp>
          <p:nvSpPr>
            <p:cNvPr id="18474" name="Text Box 61"/>
            <p:cNvSpPr txBox="1">
              <a:spLocks noChangeArrowheads="1"/>
            </p:cNvSpPr>
            <p:nvPr/>
          </p:nvSpPr>
          <p:spPr bwMode="gray">
            <a:xfrm>
              <a:off x="742" y="1803"/>
              <a:ext cx="1296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rgbClr val="C00000"/>
                  </a:solidFill>
                  <a:latin typeface="Times New Roman" pitchFamily="18" charset="0"/>
                </a:rPr>
                <a:t>Понимание экосистем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rgbClr val="C00000"/>
                  </a:solidFill>
                  <a:latin typeface="Times New Roman" pitchFamily="18" charset="0"/>
                </a:rPr>
                <a:t>(Взаимодействие живых организмов друг с другом.  Дидактические игры: Экологические домики, Четырехэтажная тайга.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rgbClr val="C00000"/>
                  </a:solidFill>
                  <a:latin typeface="Times New Roman" pitchFamily="18" charset="0"/>
                </a:rPr>
                <a:t>Экологический куб знаний)</a:t>
              </a:r>
              <a:endParaRPr lang="ru-RU" altLang="ru-RU" sz="16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436" name="Group 63"/>
          <p:cNvGrpSpPr>
            <a:grpSpLocks/>
          </p:cNvGrpSpPr>
          <p:nvPr/>
        </p:nvGrpSpPr>
        <p:grpSpPr bwMode="auto">
          <a:xfrm>
            <a:off x="5987405" y="2179997"/>
            <a:ext cx="2585095" cy="4678003"/>
            <a:chOff x="2208" y="1296"/>
            <a:chExt cx="1365" cy="2542"/>
          </a:xfrm>
        </p:grpSpPr>
        <p:sp>
          <p:nvSpPr>
            <p:cNvPr id="18453" name="AutoShape 64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54" name="AutoShape 65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55" name="AutoShape 66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56" name="AutoShape 67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57" name="Oval 68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58" name="Oval 69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59" name="Oval 70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60" name="Oval 71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61" name="Oval 72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62" name="Text Box 73"/>
            <p:cNvSpPr txBox="1">
              <a:spLocks noChangeArrowheads="1"/>
            </p:cNvSpPr>
            <p:nvPr/>
          </p:nvSpPr>
          <p:spPr bwMode="gray">
            <a:xfrm>
              <a:off x="2764" y="1354"/>
              <a:ext cx="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</a:rPr>
                <a:t>3</a:t>
              </a:r>
              <a:endParaRPr lang="en-US" altLang="ru-RU" sz="1800"/>
            </a:p>
          </p:txBody>
        </p:sp>
        <p:sp>
          <p:nvSpPr>
            <p:cNvPr id="18463" name="Text Box 74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b="1" dirty="0" smtClean="0">
                  <a:solidFill>
                    <a:srgbClr val="C00000"/>
                  </a:solidFill>
                  <a:latin typeface="Times New Roman" pitchFamily="18" charset="0"/>
                </a:rPr>
                <a:t>Анализ экологических проблем и бережное использование ресурсов</a:t>
              </a:r>
            </a:p>
            <a:p>
              <a:pPr marL="0" lvl="1"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b="1" dirty="0" smtClean="0">
                  <a:solidFill>
                    <a:srgbClr val="C00000"/>
                  </a:solidFill>
                  <a:latin typeface="Times New Roman" pitchFamily="18" charset="0"/>
                </a:rPr>
                <a:t> (Привлечение детей к соблюдению правил в природе. Модель 3-х вопросов, 7-ми </a:t>
              </a:r>
              <a:r>
                <a:rPr lang="ru-RU" altLang="ru-RU" sz="1600" b="1" dirty="0" err="1" smtClean="0">
                  <a:solidFill>
                    <a:srgbClr val="C00000"/>
                  </a:solidFill>
                  <a:latin typeface="Times New Roman" pitchFamily="18" charset="0"/>
                </a:rPr>
                <a:t>вопросов;Экологическая</a:t>
              </a:r>
              <a:r>
                <a:rPr lang="ru-RU" altLang="ru-RU" sz="1600" b="1" dirty="0" smtClean="0">
                  <a:solidFill>
                    <a:srgbClr val="C00000"/>
                  </a:solidFill>
                  <a:latin typeface="Times New Roman" pitchFamily="18" charset="0"/>
                </a:rPr>
                <a:t> паутинка </a:t>
              </a:r>
              <a:endParaRPr lang="en-US" altLang="ru-RU" sz="16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18464" name="AutoShape 75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65" name="AutoShape 76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66640" name="AutoShape 80"/>
          <p:cNvSpPr>
            <a:spLocks noChangeArrowheads="1"/>
          </p:cNvSpPr>
          <p:nvPr/>
        </p:nvSpPr>
        <p:spPr bwMode="gray">
          <a:xfrm>
            <a:off x="1192593" y="188641"/>
            <a:ext cx="6733229" cy="102579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Что нового в экологическом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бразовании, согласно  ФГОС ДО и 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ДО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38" name="Group 109"/>
          <p:cNvGrpSpPr>
            <a:grpSpLocks/>
          </p:cNvGrpSpPr>
          <p:nvPr/>
        </p:nvGrpSpPr>
        <p:grpSpPr bwMode="auto">
          <a:xfrm>
            <a:off x="3000375" y="1857375"/>
            <a:ext cx="2668588" cy="5000625"/>
            <a:chOff x="3692" y="1296"/>
            <a:chExt cx="1367" cy="2542"/>
          </a:xfrm>
        </p:grpSpPr>
        <p:sp>
          <p:nvSpPr>
            <p:cNvPr id="18439" name="AutoShape 110"/>
            <p:cNvSpPr>
              <a:spLocks noChangeArrowheads="1"/>
            </p:cNvSpPr>
            <p:nvPr/>
          </p:nvSpPr>
          <p:spPr bwMode="gray">
            <a:xfrm>
              <a:off x="3696" y="1490"/>
              <a:ext cx="1363" cy="196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40" name="AutoShape 111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41" name="AutoShape 112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42" name="AutoShape 113"/>
            <p:cNvSpPr>
              <a:spLocks noChangeArrowheads="1"/>
            </p:cNvSpPr>
            <p:nvPr/>
          </p:nvSpPr>
          <p:spPr bwMode="gray">
            <a:xfrm>
              <a:off x="3728" y="1509"/>
              <a:ext cx="1304" cy="8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8443" name="Group 114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18448" name="Oval 11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8449" name="Oval 11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8450" name="Oval 11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8451" name="Oval 11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8452" name="Oval 11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18444" name="Text Box 120"/>
            <p:cNvSpPr txBox="1">
              <a:spLocks noChangeArrowheads="1"/>
            </p:cNvSpPr>
            <p:nvPr/>
          </p:nvSpPr>
          <p:spPr bwMode="gray">
            <a:xfrm>
              <a:off x="4251" y="1354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</a:rPr>
                <a:t>2</a:t>
              </a:r>
              <a:endParaRPr lang="en-US" altLang="ru-RU" sz="1800"/>
            </a:p>
          </p:txBody>
        </p:sp>
        <p:sp>
          <p:nvSpPr>
            <p:cNvPr id="18445" name="Text Box 121"/>
            <p:cNvSpPr txBox="1">
              <a:spLocks noChangeArrowheads="1"/>
            </p:cNvSpPr>
            <p:nvPr/>
          </p:nvSpPr>
          <p:spPr bwMode="gray">
            <a:xfrm>
              <a:off x="3728" y="1645"/>
              <a:ext cx="1312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b="1" dirty="0" smtClean="0">
                  <a:latin typeface="Times New Roman" pitchFamily="18" charset="0"/>
                </a:rPr>
                <a:t>Сохранение биоразнообразия (Поддержание устойчивости экосистем, экологическая устойчивость за счет разнообразия видов растений, </a:t>
              </a:r>
              <a:r>
                <a:rPr lang="ru-RU" altLang="ru-RU" sz="1600" b="1" dirty="0">
                  <a:latin typeface="Times New Roman" pitchFamily="18" charset="0"/>
                </a:rPr>
                <a:t>ж</a:t>
              </a:r>
              <a:r>
                <a:rPr lang="ru-RU" altLang="ru-RU" sz="1600" b="1" dirty="0" smtClean="0">
                  <a:latin typeface="Times New Roman" pitchFamily="18" charset="0"/>
                </a:rPr>
                <a:t>ивотных. Умение детей выстраивать экологические цепочки. Модель «Хочу все знать»)</a:t>
              </a:r>
              <a:endParaRPr lang="ru-RU" altLang="ru-RU" sz="16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18446" name="AutoShape 122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8447" name="AutoShape 123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47" y="-87312"/>
            <a:ext cx="1365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3" y="4892585"/>
            <a:ext cx="2352684" cy="196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26" y="5614608"/>
            <a:ext cx="1316849" cy="123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96604"/>
            <a:ext cx="3137799" cy="70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39991"/>
            <a:ext cx="1642205" cy="160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0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"/>
            <a:ext cx="7056784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Готовность к УР по ФОП 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859216" cy="5577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1.Изучать ФОП с конца!!!! С планируемых результатов!!!  На выходе для освоения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НОО</a:t>
            </a:r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9512"/>
              </p:ext>
            </p:extLst>
          </p:nvPr>
        </p:nvGraphicFramePr>
        <p:xfrm>
          <a:off x="179512" y="1054825"/>
          <a:ext cx="8856984" cy="597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968552"/>
              </a:tblGrid>
              <a:tr h="4670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6-7лет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результат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Инструментарий для его достижения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0738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задает много вопросов для знания  и понимания природы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-Система гибкого планирования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-Модель «3-х вопросов»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-Пиктограммы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 на четверг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-Чек-листы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943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проявляет заботу</a:t>
                      </a:r>
                      <a:r>
                        <a:rPr lang="ru-RU" sz="24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природе и ее ресурсах</a:t>
                      </a:r>
                      <a:endParaRPr lang="ru-RU" sz="2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Технологическая коробка юного натуралиста (ресурсы с умом, без опасности для окружающей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среды)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-Инструменты бережливого детского сада (5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Модель 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 вопросов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-Детский проект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2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 приобщается к труду взрослых, приобретает практический опыт общения с природой, проводит наблюдения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Думающая среда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-Азбука темы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-Опросники, задачники, карточки-эксперименты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-Интерактивный стенд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-Детская документация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-Куб знаний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-Проекты, Программы «Маленькие исследователи Большого Зеленого Мира»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24056"/>
            <a:ext cx="854430" cy="133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62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"/>
            <a:ext cx="7056784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Готовность к УР по ФОП 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859216" cy="557748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1.Изучать ФОП с конца!!!! С планируемых результатов!!! На выходе для освоения программ НОО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96" y="-24056"/>
            <a:ext cx="1365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64040"/>
              </p:ext>
            </p:extLst>
          </p:nvPr>
        </p:nvGraphicFramePr>
        <p:xfrm>
          <a:off x="0" y="1340769"/>
          <a:ext cx="9170846" cy="553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/>
                <a:gridCol w="4814870"/>
              </a:tblGrid>
              <a:tr h="2880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6-7лет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81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результат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Инструментарий для его достижения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812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анализирует проблемы окружающей среды, предлагает способы их решения, участвует в акциях, волонтерском движении, наставничестве для малышей, проявляет экологическую грамотность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Метафоры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-Мультфильмы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-Фольклор, пословицы,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оговорки, экологические сказки,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кино-клуб, детско-родительский тренинг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Лепбук</a:t>
                      </a:r>
                      <a:endParaRPr lang="ru-RU" sz="1600" b="1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-ТРИЗ-пакеты: проблемные ситуации, системный оператор, </a:t>
                      </a:r>
                      <a:r>
                        <a:rPr lang="ru-RU" sz="16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морфтаблица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мнемодорожки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метод фокальных объектов, круги-</a:t>
                      </a:r>
                      <a:r>
                        <a:rPr lang="ru-RU" sz="16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Луллия</a:t>
                      </a:r>
                      <a:endParaRPr lang="ru-RU" sz="1600" b="1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-Экологический календарь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-Дидактические игры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-Проекты «</a:t>
                      </a:r>
                      <a:r>
                        <a:rPr lang="ru-RU" sz="16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Эколята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-дошколята»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1276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владеет навыками 4-К компетенции: сотрудничество,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коммуникация, критическое мышление, креативное мышление. Ответственный за сохранение природы вокруг себя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природе «Мой выбор»;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-Умные вопросы «зачем», «почему», отчего»?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-Работающие стенды</a:t>
                      </a:r>
                    </a:p>
                    <a:p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Мадборды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(доска «Экологическая атмосфера», «Достижения натуралиста», « Хочу все знать»)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73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525368" cy="844533"/>
          </a:xfrm>
        </p:spPr>
        <p:txBody>
          <a:bodyPr anchor="ctr">
            <a:normAutofit/>
          </a:bodyPr>
          <a:lstStyle/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Заголовок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283"/>
            <a:ext cx="6999287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35"/>
          <p:cNvSpPr>
            <a:spLocks noChangeArrowheads="1"/>
          </p:cNvSpPr>
          <p:nvPr/>
        </p:nvSpPr>
        <p:spPr bwMode="gray">
          <a:xfrm>
            <a:off x="1259632" y="404812"/>
            <a:ext cx="610393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CB1FE">
                  <a:gamma/>
                  <a:shade val="46275"/>
                  <a:invGamma/>
                </a:srgbClr>
              </a:gs>
              <a:gs pos="50000">
                <a:srgbClr val="5CB1FE"/>
              </a:gs>
              <a:gs pos="100000">
                <a:srgbClr val="5CB1FE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EF2EC"/>
                </a:solidFill>
                <a:effectLst/>
                <a:uLnTx/>
                <a:uFillTx/>
                <a:latin typeface="Times New Roman" pitchFamily="18" charset="0"/>
              </a:rPr>
              <a:t>«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EF2EC"/>
                </a:solidFill>
                <a:effectLst/>
                <a:uLnTx/>
                <a:uFillTx/>
                <a:latin typeface="Times New Roman" pitchFamily="18" charset="0"/>
              </a:rPr>
              <a:t>Стратегия экологического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FEF2EC"/>
                </a:solidFill>
                <a:effectLst/>
                <a:uLnTx/>
                <a:uFillTx/>
                <a:latin typeface="Times New Roman" pitchFamily="18" charset="0"/>
              </a:rPr>
              <a:t> образования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EF2EC"/>
                </a:solidFill>
                <a:effectLst/>
                <a:uLnTx/>
                <a:uFillTx/>
                <a:latin typeface="Times New Roman" pitchFamily="18" charset="0"/>
              </a:rPr>
              <a:t>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EF2EC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788024" y="5270500"/>
            <a:ext cx="45719" cy="102716"/>
          </a:xfrm>
          <a:prstGeom prst="flowChartAlternateProcess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4864658"/>
            <a:ext cx="2952328" cy="914400"/>
          </a:xfrm>
          <a:prstGeom prst="round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 методической Службы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5852120"/>
            <a:ext cx="2952328" cy="9144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 управления Организацией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-66308"/>
            <a:ext cx="1365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3078"/>
            <a:ext cx="2088232" cy="11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TP101908694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267185</Value>
      <Value>407212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184637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CA1336-458C-480B-8ABE-BD390D2D3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8442B2-B55C-4F87-83B2-EB1292C80BBF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91e8d559-4d54-460d-ba58-5d5027f88b4d"/>
    <ds:schemaRef ds:uri="http://purl.org/dc/elements/1.1/"/>
    <ds:schemaRef ds:uri="http://schemas.microsoft.com/office/2006/documentManagement/types"/>
    <ds:schemaRef ds:uri="9d035d7d-02e5-4a00-8b62-9a556aabc7b5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EA93F6-6209-450E-A12E-1F99049AB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России</Template>
  <TotalTime>0</TotalTime>
  <Words>835</Words>
  <Application>Microsoft Office PowerPoint</Application>
  <PresentationFormat>Экран (4:3)</PresentationFormat>
  <Paragraphs>141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MS_RU_RU_Ed_14_Russia_2007v_Russia</vt:lpstr>
      <vt:lpstr>    </vt:lpstr>
      <vt:lpstr>Презентация PowerPoint</vt:lpstr>
      <vt:lpstr>Презентация PowerPoint</vt:lpstr>
      <vt:lpstr>Презентация PowerPoint</vt:lpstr>
      <vt:lpstr>ОХВАТ инновационной деятельностью</vt:lpstr>
      <vt:lpstr> </vt:lpstr>
      <vt:lpstr>Готовность к УР по ФОП ДО</vt:lpstr>
      <vt:lpstr>Готовность к УР по ФОП ДО</vt:lpstr>
      <vt:lpstr>Заголовок</vt:lpstr>
      <vt:lpstr>У кого поучиться? Конкурсы, конференции, марафоны – источник вдохновения</vt:lpstr>
      <vt:lpstr>Презентация PowerPoint</vt:lpstr>
      <vt:lpstr>КРИТЕРИИ отслеживания результатов деятельности и эффективности инструментария</vt:lpstr>
      <vt:lpstr>Презентация PowerPoint</vt:lpstr>
      <vt:lpstr>Презентация PowerPoint</vt:lpstr>
      <vt:lpstr>Методические практики -инсайты</vt:lpstr>
      <vt:lpstr>Презентация PowerPoint</vt:lpstr>
      <vt:lpstr>ТВОРЧЕСКИХ СВЕРШЕНИЙ!!!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Презентация о России</dc:subject>
  <dc:creator/>
  <cp:keywords>Презентация о России</cp:keywords>
  <dc:description>Презентация о России</dc:description>
  <cp:lastModifiedBy/>
  <cp:revision>1</cp:revision>
  <dcterms:created xsi:type="dcterms:W3CDTF">2020-01-22T14:30:30Z</dcterms:created>
  <dcterms:modified xsi:type="dcterms:W3CDTF">2023-10-13T08:18:35Z</dcterms:modified>
  <cp:category>Презентация о России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TC101659601049</vt:lpwstr>
  </property>
  <property fmtid="{D5CDD505-2E9C-101B-9397-08002B2CF9AE}" pid="4" name="ContentTypeId">
    <vt:lpwstr>0x010100BB2780C3CC07BD4BAA623FF9571645580400D1570604EA743043A2641365C0E91715</vt:lpwstr>
  </property>
</Properties>
</file>