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74" r:id="rId6"/>
    <p:sldId id="268" r:id="rId7"/>
    <p:sldId id="270" r:id="rId8"/>
    <p:sldId id="269" r:id="rId9"/>
    <p:sldId id="260" r:id="rId10"/>
    <p:sldId id="262" r:id="rId11"/>
    <p:sldId id="267" r:id="rId12"/>
    <p:sldId id="271" r:id="rId13"/>
    <p:sldId id="266" r:id="rId14"/>
    <p:sldId id="265" r:id="rId15"/>
    <p:sldId id="276" r:id="rId16"/>
    <p:sldId id="27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54102325281439"/>
          <c:y val="5.6230699627436417E-2"/>
          <c:w val="0.68367168499499587"/>
          <c:h val="0.8875386007451272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hart" Target="../charts/chart1.xml"/><Relationship Id="rId4" Type="http://schemas.openxmlformats.org/officeDocument/2006/relationships/image" Target="../media/image3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/>
              <a:t>Молодежный Экологический Центр им. В. П. Брянского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4010974"/>
            <a:ext cx="2016224" cy="189550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140" y="4077072"/>
            <a:ext cx="23526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2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5033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Байкальский экологический </a:t>
            </a:r>
            <a:r>
              <a:rPr lang="ru-RU" sz="4000" dirty="0"/>
              <a:t>д</a:t>
            </a:r>
            <a:r>
              <a:rPr lang="ru-RU" sz="4000" dirty="0" smtClean="0"/>
              <a:t>иктант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279952"/>
            <a:ext cx="3024336" cy="226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014" y="3764287"/>
            <a:ext cx="4150090" cy="294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3865065" cy="289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255837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58" y="2185839"/>
            <a:ext cx="12922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490" y="1628800"/>
            <a:ext cx="12858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29655" y="1558583"/>
            <a:ext cx="30963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Roboto" panose="020B0604020202020204" charset="0"/>
              </a:rPr>
              <a:t>Участники Диктанта из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Roboto" panose="020B0604020202020204" charset="0"/>
              </a:rPr>
              <a:t>12 регионов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2665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8">
            <a:extLst>
              <a:ext uri="{FF2B5EF4-FFF2-40B4-BE49-F238E27FC236}">
                <a16:creationId xmlns:a16="http://schemas.microsoft.com/office/drawing/2014/main" id="{7545AC8C-1E6F-FD43-9CE4-D13873A6F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191" y="640160"/>
            <a:ext cx="2076809" cy="6217840"/>
          </a:xfrm>
          <a:prstGeom prst="rect">
            <a:avLst/>
          </a:prstGeom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4FF7C24-A1FB-5E4E-9840-6A3EE4F9C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23844"/>
            <a:ext cx="7067191" cy="41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79712" y="1495069"/>
            <a:ext cx="49120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+mj-lt"/>
                <a:ea typeface="Roboto" panose="020B0604020202020204" charset="0"/>
              </a:rPr>
              <a:t>2020-2022 г.г. </a:t>
            </a:r>
            <a:r>
              <a:rPr lang="ru-RU" sz="2000" dirty="0">
                <a:ln w="0"/>
                <a:solidFill>
                  <a:schemeClr val="tx1"/>
                </a:solidFill>
                <a:latin typeface="+mj-lt"/>
                <a:ea typeface="Roboto" panose="020B0604020202020204" charset="0"/>
              </a:rPr>
              <a:t>у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+mj-lt"/>
                <a:ea typeface="Roboto" panose="020B0604020202020204" charset="0"/>
              </a:rPr>
              <a:t>частниками просветительских программ стали </a:t>
            </a:r>
            <a:r>
              <a:rPr lang="ru-RU" sz="2000" dirty="0" smtClean="0">
                <a:ln w="0"/>
                <a:latin typeface="+mj-lt"/>
                <a:ea typeface="Roboto" panose="020B0604020202020204" charset="0"/>
              </a:rPr>
              <a:t>315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+mj-lt"/>
                <a:ea typeface="Roboto" panose="020B0604020202020204" charset="0"/>
              </a:rPr>
              <a:t> студентов г. Иркутска</a:t>
            </a:r>
            <a:endParaRPr lang="ru-RU" sz="2000" cap="none" spc="0" dirty="0">
              <a:ln w="0"/>
              <a:solidFill>
                <a:schemeClr val="tx1"/>
              </a:solidFill>
              <a:latin typeface="+mj-lt"/>
              <a:ea typeface="Roboto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5" y="238057"/>
            <a:ext cx="1991976" cy="2485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4795" y="39995"/>
            <a:ext cx="479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</a:rPr>
              <a:t>Студенческая экологическая неделя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0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3178696" cy="650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День Байкала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3960440" cy="293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305052" cy="319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5B14123-0A86-4088-AC65-5630B2FBE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4008835"/>
            <a:ext cx="3597741" cy="281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6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2D518C-1199-F043-95C1-F35B14A2A1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445" y="1360991"/>
            <a:ext cx="4524555" cy="2618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4DA772-E86A-8E48-801F-7A78BC8DE922}"/>
              </a:ext>
            </a:extLst>
          </p:cNvPr>
          <p:cNvSpPr txBox="1"/>
          <p:nvPr/>
        </p:nvSpPr>
        <p:spPr>
          <a:xfrm>
            <a:off x="2293091" y="116632"/>
            <a:ext cx="5950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latin typeface="+mj-lt"/>
              </a:rPr>
              <a:t>Проект «Чистые воды Прибайкалья</a:t>
            </a:r>
            <a:r>
              <a:rPr lang="ru-RU" sz="3600" b="1" i="1" dirty="0">
                <a:solidFill>
                  <a:schemeClr val="tx2"/>
                </a:solidFill>
                <a:latin typeface="Book Antiqua" pitchFamily="18" charset="0"/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989763-7621-1A4B-85FB-370D07B19C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73382"/>
            <a:ext cx="4619445" cy="3384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43870-9845-9C47-9FF2-B265C542D5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70" y="116632"/>
            <a:ext cx="2199252" cy="176392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24958428"/>
              </p:ext>
            </p:extLst>
          </p:nvPr>
        </p:nvGraphicFramePr>
        <p:xfrm>
          <a:off x="5674936" y="4183092"/>
          <a:ext cx="2418933" cy="248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8599" y="1830451"/>
            <a:ext cx="37962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latin typeface="+mj-lt"/>
              </a:rPr>
              <a:t>Под охраной эко-отрядов находится более 260 участков больших и малых водоёмов Прибайкалья </a:t>
            </a:r>
            <a:endParaRPr lang="ru-RU" sz="2400" cap="none" spc="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43775" y="4184530"/>
            <a:ext cx="18002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latin typeface="+mj-lt"/>
              </a:rPr>
              <a:t>12 </a:t>
            </a:r>
            <a:r>
              <a:rPr lang="ru-RU" sz="2000" dirty="0" err="1" smtClean="0">
                <a:ln w="0"/>
                <a:solidFill>
                  <a:schemeClr val="tx1"/>
                </a:solidFill>
                <a:latin typeface="+mj-lt"/>
              </a:rPr>
              <a:t>эко-отрядов</a:t>
            </a:r>
            <a:endParaRPr lang="ru-RU" sz="2000" dirty="0" smtClean="0">
              <a:ln w="0"/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cap="none" spc="0" dirty="0" smtClean="0">
                <a:ln w="0"/>
                <a:latin typeface="+mj-lt"/>
              </a:rPr>
              <a:t>2012 г.</a:t>
            </a:r>
            <a:endParaRPr lang="ru-RU" sz="2000" cap="none" spc="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5733256"/>
            <a:ext cx="17205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latin typeface="+mj-lt"/>
              </a:rPr>
              <a:t>85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 smtClean="0">
                <a:ln w="0"/>
                <a:solidFill>
                  <a:schemeClr val="tx1"/>
                </a:solidFill>
                <a:latin typeface="+mj-lt"/>
              </a:rPr>
              <a:t>эко-отрядов</a:t>
            </a:r>
            <a:endParaRPr lang="ru-RU" sz="2000" dirty="0" smtClean="0">
              <a:ln w="0"/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2000" cap="none" spc="0" dirty="0" smtClean="0">
                <a:ln w="0"/>
                <a:latin typeface="+mj-lt"/>
              </a:rPr>
              <a:t>2022 г.</a:t>
            </a:r>
            <a:endParaRPr lang="ru-RU" sz="2000" cap="none" spc="0" dirty="0">
              <a:ln w="0"/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054" y="4376739"/>
            <a:ext cx="1693069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98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357" y="6206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+mj-lt"/>
              </a:rPr>
              <a:t>Форумы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29783"/>
            <a:ext cx="3024336" cy="33311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24822-24E9-4ABE-9114-2CEEEFAFCC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16832"/>
            <a:ext cx="3672408" cy="4471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209269"/>
            <a:ext cx="1576195" cy="17770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935" y="3788055"/>
            <a:ext cx="5229424" cy="306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4459813"/>
            <a:ext cx="2297410" cy="2297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996" y="4370621"/>
            <a:ext cx="4186808" cy="2475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628800"/>
            <a:ext cx="4283968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65" y="404664"/>
            <a:ext cx="4667143" cy="25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контакты: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2201092"/>
            <a:ext cx="3600400" cy="4165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280" y="2060848"/>
            <a:ext cx="4207446" cy="420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Благодарим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707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93" y="197769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/>
              <a:t>Команда Молодёжного экологического центра им. В. П. Брянского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7" y="1916832"/>
            <a:ext cx="2304255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7542" y="1484784"/>
            <a:ext cx="326060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" y="4173933"/>
            <a:ext cx="4430588" cy="248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191" y="2420888"/>
            <a:ext cx="3124740" cy="416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Содействовать</a:t>
            </a:r>
            <a:r>
              <a:rPr lang="ru-RU" dirty="0" smtClean="0"/>
              <a:t> распространению экологической информации, пропаганды ЗОЖ и позитивных идей в молодёжной среде.</a:t>
            </a:r>
          </a:p>
          <a:p>
            <a:r>
              <a:rPr lang="ru-RU" b="1" dirty="0" smtClean="0"/>
              <a:t>Воспитывать</a:t>
            </a:r>
            <a:r>
              <a:rPr lang="ru-RU" dirty="0" smtClean="0"/>
              <a:t> экологическую культуру, патриотизм и ответственное отношение к сохранению культурного и природного наследия.</a:t>
            </a:r>
          </a:p>
          <a:p>
            <a:r>
              <a:rPr lang="ru-RU" b="1" dirty="0" smtClean="0"/>
              <a:t>Участвовать</a:t>
            </a:r>
            <a:r>
              <a:rPr lang="ru-RU" dirty="0" smtClean="0"/>
              <a:t> в реализации мероприятий, проектов и программ </a:t>
            </a:r>
          </a:p>
          <a:p>
            <a:r>
              <a:rPr lang="ru-RU" b="1" dirty="0" smtClean="0"/>
              <a:t>Привлекать</a:t>
            </a:r>
            <a:r>
              <a:rPr lang="ru-RU" dirty="0" smtClean="0"/>
              <a:t> молодежь к добровольному и посильному участию, способствующего росту имиджа Иркутской области, как экологически благоприятной территории проживанию.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2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Повышение</a:t>
            </a:r>
            <a:r>
              <a:rPr lang="ru-RU" sz="3200" dirty="0" smtClean="0"/>
              <a:t> уровня экологических знаний среди студенческой молодёжи</a:t>
            </a:r>
          </a:p>
          <a:p>
            <a:r>
              <a:rPr lang="ru-RU" sz="3200" b="1" dirty="0" smtClean="0"/>
              <a:t>Продвижение идей</a:t>
            </a:r>
            <a:r>
              <a:rPr lang="ru-RU" sz="3200" dirty="0" smtClean="0"/>
              <a:t> эколого-патриотического воспитания</a:t>
            </a:r>
          </a:p>
          <a:p>
            <a:r>
              <a:rPr lang="ru-RU" sz="3200" b="1" dirty="0" smtClean="0"/>
              <a:t>Развитие</a:t>
            </a:r>
            <a:r>
              <a:rPr lang="ru-RU" sz="3200" dirty="0" smtClean="0"/>
              <a:t> молодёжных инициатив и волонтерского движения.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007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07294" y="1"/>
            <a:ext cx="2828925" cy="1038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хз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5257800" cy="5286375"/>
          </a:xfrm>
          <a:prstGeom prst="rect">
            <a:avLst/>
          </a:prstGeom>
        </p:spPr>
      </p:pic>
      <p:pic>
        <p:nvPicPr>
          <p:cNvPr id="14338" name="Picture 2" descr="рисованной зеленые листья веточек PNG , растительный клипарт, рукописные  зеленые листья, стороны сделать власти PNG картинки и пнг PSD рисунок для  бесплатной загрузки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29"/>
          <a:stretch>
            <a:fillRect/>
          </a:stretch>
        </p:blipFill>
        <p:spPr bwMode="auto">
          <a:xfrm flipH="1">
            <a:off x="7540078" y="1"/>
            <a:ext cx="1603922" cy="229552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E5E6A4-0076-1543-BAF4-3AB7B2FB7B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6467" y="2286312"/>
            <a:ext cx="4207534" cy="4571689"/>
          </a:xfrm>
          <a:prstGeom prst="rect">
            <a:avLst/>
          </a:prstGeom>
        </p:spPr>
      </p:pic>
      <p:pic>
        <p:nvPicPr>
          <p:cNvPr id="9" name="Picture 2" descr="рисованной зеленые листья веточек PNG , растительный клипарт, рукописные  зеленые листья, стороны сделать власти PNG картинки и пнг PSD рисунок для  бесплатной загрузки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2887" y="4857283"/>
            <a:ext cx="1860469" cy="2229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6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9953"/>
            <a:ext cx="5088496" cy="5088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DA772-E86A-8E48-801F-7A78BC8DE922}"/>
              </a:ext>
            </a:extLst>
          </p:cNvPr>
          <p:cNvSpPr txBox="1"/>
          <p:nvPr/>
        </p:nvSpPr>
        <p:spPr>
          <a:xfrm>
            <a:off x="1177306" y="162276"/>
            <a:ext cx="7535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+mj-lt"/>
              </a:rPr>
              <a:t>Восстановление лесов на побережье Байкала</a:t>
            </a:r>
          </a:p>
          <a:p>
            <a:pPr algn="r"/>
            <a:r>
              <a:rPr lang="ru-RU" sz="3600" b="1" i="1" dirty="0" smtClean="0">
                <a:latin typeface="Book Antiqua" pitchFamily="18" charset="0"/>
              </a:rPr>
              <a:t>.</a:t>
            </a:r>
            <a:endParaRPr lang="ru-RU" sz="3600" b="1" i="1" dirty="0">
              <a:latin typeface="Book Antiqua" pitchFamily="18" charset="0"/>
            </a:endParaRPr>
          </a:p>
        </p:txBody>
      </p:sp>
      <p:pic>
        <p:nvPicPr>
          <p:cNvPr id="9220" name="Picture 4" descr="Diseño De Ilustración De Vector De Plantilla De Icono De árbol  Ilustraciones Svg, Vectoriales, Clip Art Vectorizado Libre De Derechos.  Image 99333989.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057" y="2085974"/>
            <a:ext cx="2547381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1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59BABC-F9B6-2D49-B6B5-4B9166A0BE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064" y="1502269"/>
            <a:ext cx="5932817" cy="53511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6DDC48-834E-42A1-9EB5-3CE533F0F7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449" y="280230"/>
            <a:ext cx="2326154" cy="31015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6103C5-07FF-4E8F-AB8F-2AD43F90F8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255" y="3594340"/>
            <a:ext cx="2447745" cy="3263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4DA772-E86A-8E48-801F-7A78BC8DE922}"/>
              </a:ext>
            </a:extLst>
          </p:cNvPr>
          <p:cNvSpPr txBox="1"/>
          <p:nvPr/>
        </p:nvSpPr>
        <p:spPr>
          <a:xfrm>
            <a:off x="161746" y="280230"/>
            <a:ext cx="6691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latin typeface="+mj-lt"/>
              </a:rPr>
              <a:t>Проект </a:t>
            </a:r>
            <a:r>
              <a:rPr lang="ru-RU" sz="3200" dirty="0" smtClean="0">
                <a:solidFill>
                  <a:schemeClr val="tx2"/>
                </a:solidFill>
                <a:latin typeface="+mj-lt"/>
              </a:rPr>
              <a:t>«Сохраним леса Прибайкалья»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70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4689566" cy="46895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4048" y="476672"/>
            <a:ext cx="400481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tx2"/>
                </a:solidFill>
                <a:latin typeface="+mj-lt"/>
              </a:rPr>
              <a:t>У</a:t>
            </a:r>
            <a:r>
              <a:rPr lang="ru-RU" sz="3200" cap="none" spc="0" dirty="0" smtClean="0">
                <a:ln w="0"/>
                <a:solidFill>
                  <a:schemeClr val="tx2"/>
                </a:solidFill>
                <a:latin typeface="+mj-lt"/>
              </a:rPr>
              <a:t>частие в </a:t>
            </a:r>
            <a:r>
              <a:rPr lang="ru-RU" sz="3200" dirty="0" smtClean="0">
                <a:ln w="0"/>
                <a:solidFill>
                  <a:schemeClr val="tx2"/>
                </a:solidFill>
                <a:latin typeface="+mj-lt"/>
              </a:rPr>
              <a:t>О</a:t>
            </a:r>
            <a:r>
              <a:rPr lang="ru-RU" sz="3200" cap="none" spc="0" dirty="0" smtClean="0">
                <a:ln w="0"/>
                <a:solidFill>
                  <a:schemeClr val="tx2"/>
                </a:solidFill>
                <a:latin typeface="+mj-lt"/>
              </a:rPr>
              <a:t>бщероссийских акциях «Вода России»</a:t>
            </a:r>
            <a:endParaRPr lang="ru-RU" sz="3200" cap="none" spc="0" dirty="0">
              <a:ln w="0"/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680388"/>
            <a:ext cx="2748607" cy="215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945" y="3324859"/>
            <a:ext cx="4687887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50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Ледовый переход «Встреча с Байкалом»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491880" cy="26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7" y="1340768"/>
            <a:ext cx="2676500" cy="150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5997" y="1700808"/>
            <a:ext cx="23145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1070" y="4462238"/>
            <a:ext cx="3682277" cy="207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17" y="4581128"/>
            <a:ext cx="4059048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217" y="3752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0"/>
                <a:latin typeface="+mj-lt"/>
              </a:rPr>
              <a:t>2020-2022 </a:t>
            </a:r>
            <a:r>
              <a:rPr lang="ru-RU" dirty="0" err="1">
                <a:ln w="0"/>
                <a:latin typeface="+mj-lt"/>
              </a:rPr>
              <a:t>г.г</a:t>
            </a:r>
            <a:r>
              <a:rPr lang="ru-RU" dirty="0">
                <a:ln w="0"/>
                <a:latin typeface="+mj-lt"/>
              </a:rPr>
              <a:t>. Участниками ледового перехода стали </a:t>
            </a:r>
            <a:r>
              <a:rPr lang="ru-RU" dirty="0" smtClean="0">
                <a:ln w="0"/>
                <a:latin typeface="+mj-lt"/>
              </a:rPr>
              <a:t>около 600 </a:t>
            </a:r>
            <a:r>
              <a:rPr lang="ru-RU" dirty="0">
                <a:ln w="0"/>
                <a:latin typeface="+mj-lt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2454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549</TotalTime>
  <Words>197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Book Antiqua</vt:lpstr>
      <vt:lpstr>Calibri</vt:lpstr>
      <vt:lpstr>Constantia</vt:lpstr>
      <vt:lpstr>Roboto</vt:lpstr>
      <vt:lpstr>Wingdings 2</vt:lpstr>
      <vt:lpstr>Поток</vt:lpstr>
      <vt:lpstr>Молодежный Экологический Центр им. В. П. Брянского</vt:lpstr>
      <vt:lpstr>Команда Молодёжного экологического центра им. В. П. Брянского</vt:lpstr>
      <vt:lpstr>Цели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Ледовый переход «Встреча с Байкалом»</vt:lpstr>
      <vt:lpstr>Байкальский экологический диктант</vt:lpstr>
      <vt:lpstr>Презентация PowerPoint</vt:lpstr>
      <vt:lpstr>День Байкала</vt:lpstr>
      <vt:lpstr>Презентация PowerPoint</vt:lpstr>
      <vt:lpstr>Презентация PowerPoint</vt:lpstr>
      <vt:lpstr>Презентация PowerPoint</vt:lpstr>
      <vt:lpstr>Наши контакты: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Молодежный Экологический Центр им. В. П. Брянского</dc:title>
  <dc:creator>User</dc:creator>
  <cp:lastModifiedBy>Мордвинов Юрий Владимирович</cp:lastModifiedBy>
  <cp:revision>37</cp:revision>
  <dcterms:created xsi:type="dcterms:W3CDTF">2022-12-01T08:10:27Z</dcterms:created>
  <dcterms:modified xsi:type="dcterms:W3CDTF">2024-02-02T11:01:30Z</dcterms:modified>
</cp:coreProperties>
</file>