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2" r:id="rId4"/>
    <p:sldId id="258" r:id="rId5"/>
    <p:sldId id="288" r:id="rId6"/>
    <p:sldId id="276" r:id="rId7"/>
    <p:sldId id="291" r:id="rId8"/>
    <p:sldId id="261" r:id="rId9"/>
    <p:sldId id="272" r:id="rId10"/>
    <p:sldId id="284" r:id="rId11"/>
    <p:sldId id="289" r:id="rId12"/>
    <p:sldId id="265" r:id="rId13"/>
    <p:sldId id="264" r:id="rId14"/>
    <p:sldId id="283" r:id="rId15"/>
    <p:sldId id="287" r:id="rId16"/>
    <p:sldId id="279" r:id="rId17"/>
    <p:sldId id="259" r:id="rId18"/>
    <p:sldId id="28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FE5"/>
    <a:srgbClr val="CCFFCC"/>
    <a:srgbClr val="C7F6B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>
        <p:scale>
          <a:sx n="80" d="100"/>
          <a:sy n="80" d="100"/>
        </p:scale>
        <p:origin x="-1506" y="-8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1" Type="http://schemas.openxmlformats.org/officeDocument/2006/relationships/package" Target="../embeddings/_____Microsoft_Office_Excel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9754102325281447"/>
          <c:y val="5.6230699627436466E-2"/>
          <c:w val="0.68367168499499653"/>
          <c:h val="0.88753860074512725"/>
        </c:manualLayout>
      </c:layout>
      <c:pieChart>
        <c:varyColors val="1"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9754102325281447"/>
          <c:y val="5.6230699627436487E-2"/>
          <c:w val="0.68367168499499664"/>
          <c:h val="0.88753860074512714"/>
        </c:manualLayout>
      </c:layout>
      <c:pieChart>
        <c:varyColors val="1"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248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970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43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747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523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102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158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604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554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520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74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678FD-B8E0-49F0-BB72-16EEA1A3787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418BF-2841-434B-A772-932E3867F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487" y="1768416"/>
            <a:ext cx="10647871" cy="4002658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50000"/>
              </a:lnSpc>
            </a:pPr>
            <a:r>
              <a:rPr lang="ru-RU" sz="4000" b="1" i="1" dirty="0">
                <a:latin typeface="Book Antiqua" pitchFamily="18" charset="0"/>
              </a:rPr>
              <a:t>Иркутское областное </a:t>
            </a:r>
            <a:r>
              <a:rPr lang="ru-RU" sz="4000" b="1" i="1" dirty="0" smtClean="0">
                <a:latin typeface="Book Antiqua" pitchFamily="18" charset="0"/>
              </a:rPr>
              <a:t>отделение</a:t>
            </a:r>
            <a:br>
              <a:rPr lang="ru-RU" sz="4000" b="1" i="1" dirty="0" smtClean="0">
                <a:latin typeface="Book Antiqua" pitchFamily="18" charset="0"/>
              </a:rPr>
            </a:br>
            <a:r>
              <a:rPr lang="ru-RU" sz="4000" b="1" i="1" dirty="0" smtClean="0">
                <a:latin typeface="Book Antiqua" pitchFamily="18" charset="0"/>
              </a:rPr>
              <a:t>Общероссийской </a:t>
            </a:r>
            <a:r>
              <a:rPr lang="ru-RU" sz="4000" b="1" i="1" dirty="0">
                <a:latin typeface="Book Antiqua" pitchFamily="18" charset="0"/>
              </a:rPr>
              <a:t>общественной </a:t>
            </a:r>
            <a:r>
              <a:rPr lang="ru-RU" sz="4000" b="1" i="1" dirty="0" smtClean="0">
                <a:latin typeface="Book Antiqua" pitchFamily="18" charset="0"/>
              </a:rPr>
              <a:t>организации</a:t>
            </a:r>
            <a:r>
              <a:rPr lang="ru-RU" sz="4000" b="1" i="1" dirty="0">
                <a:latin typeface="Book Antiqua" pitchFamily="18" charset="0"/>
              </a:rPr>
              <a:t/>
            </a:r>
            <a:br>
              <a:rPr lang="ru-RU" sz="4000" b="1" i="1" dirty="0">
                <a:latin typeface="Book Antiqua" pitchFamily="18" charset="0"/>
              </a:rPr>
            </a:br>
            <a:r>
              <a:rPr lang="ru-RU" sz="4000" b="1" i="1" dirty="0">
                <a:latin typeface="Book Antiqua" pitchFamily="18" charset="0"/>
              </a:rPr>
              <a:t>«Всероссийское общество охраны природы</a:t>
            </a:r>
            <a:r>
              <a:rPr lang="ru-RU" sz="4000" b="1" i="1" dirty="0" smtClean="0">
                <a:latin typeface="Book Antiqua" pitchFamily="18" charset="0"/>
              </a:rPr>
              <a:t>»</a:t>
            </a:r>
            <a:br>
              <a:rPr lang="ru-RU" sz="4000" b="1" i="1" dirty="0" smtClean="0">
                <a:latin typeface="Book Antiqua" pitchFamily="18" charset="0"/>
              </a:rPr>
            </a:br>
            <a:r>
              <a:rPr lang="ru-RU" sz="4000" b="1" i="1" dirty="0" smtClean="0">
                <a:latin typeface="Book Antiqua" pitchFamily="18" charset="0"/>
              </a:rPr>
              <a:t>Основано в 1954 году</a:t>
            </a:r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  <a:latin typeface="Bahnschrift Light Condensed" pitchFamily="34" charset="0"/>
              </a:rPr>
              <a:t/>
            </a:r>
            <a:b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  <a:latin typeface="Bahnschrift Light Condensed" pitchFamily="34" charset="0"/>
              </a:rPr>
            </a:br>
            <a:endParaRPr lang="ru-RU" sz="4000" b="1" i="1" dirty="0">
              <a:latin typeface="Bahnschrift Light Condensed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B3F3686-31BA-DA4C-8E3C-700711291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EAECEB"/>
              </a:clrFrom>
              <a:clrTo>
                <a:srgbClr val="EAECE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06" b="26869"/>
          <a:stretch/>
        </p:blipFill>
        <p:spPr bwMode="auto">
          <a:xfrm>
            <a:off x="198408" y="0"/>
            <a:ext cx="1950212" cy="2131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522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-20220904-WA0086.jpg"/>
          <p:cNvPicPr>
            <a:picLocks noChangeAspect="1"/>
          </p:cNvPicPr>
          <p:nvPr/>
        </p:nvPicPr>
        <p:blipFill>
          <a:blip r:embed="rId2" cstate="print"/>
          <a:srcRect l="13076" t="12018" r="7467" b="1505"/>
          <a:stretch>
            <a:fillRect/>
          </a:stretch>
        </p:blipFill>
        <p:spPr>
          <a:xfrm>
            <a:off x="276225" y="1407991"/>
            <a:ext cx="7200900" cy="5221409"/>
          </a:xfrm>
          <a:prstGeom prst="rect">
            <a:avLst/>
          </a:prstGeom>
        </p:spPr>
      </p:pic>
      <p:pic>
        <p:nvPicPr>
          <p:cNvPr id="9" name="Рисунок 8" descr="вооп - рж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1825" y="266699"/>
            <a:ext cx="4622006" cy="6162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4DA772-E86A-8E48-801F-7A78BC8DE922}"/>
              </a:ext>
            </a:extLst>
          </p:cNvPr>
          <p:cNvSpPr txBox="1"/>
          <p:nvPr/>
        </p:nvSpPr>
        <p:spPr>
          <a:xfrm>
            <a:off x="1130061" y="375479"/>
            <a:ext cx="4594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Book Antiqua" pitchFamily="18" charset="0"/>
              </a:rPr>
              <a:t>ВООП - РЖД</a:t>
            </a:r>
            <a:endParaRPr lang="ru-RU" sz="36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12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20221205-WA0020.jpg"/>
          <p:cNvPicPr>
            <a:picLocks noChangeAspect="1"/>
          </p:cNvPicPr>
          <p:nvPr/>
        </p:nvPicPr>
        <p:blipFill>
          <a:blip r:embed="rId2" cstate="print"/>
          <a:srcRect l="-73" r="-44"/>
          <a:stretch>
            <a:fillRect/>
          </a:stretch>
        </p:blipFill>
        <p:spPr>
          <a:xfrm>
            <a:off x="0" y="8021"/>
            <a:ext cx="12192000" cy="68499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12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510"/>
          <a:stretch/>
        </p:blipFill>
        <p:spPr>
          <a:xfrm>
            <a:off x="0" y="0"/>
            <a:ext cx="6196614" cy="37407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4082458"/>
            <a:ext cx="5626860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i="1" cap="none" spc="0" dirty="0" smtClean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Экспедиция </a:t>
            </a:r>
            <a:r>
              <a:rPr lang="en-US" sz="2600" b="1" i="1" cap="none" spc="0" dirty="0" smtClean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“</a:t>
            </a:r>
            <a:r>
              <a:rPr lang="ru-RU" sz="2600" b="1" i="1" dirty="0" smtClean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Северный маршрут</a:t>
            </a:r>
            <a:r>
              <a:rPr lang="en-US" sz="2600" b="1" i="1" dirty="0" smtClean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”</a:t>
            </a:r>
            <a:r>
              <a:rPr lang="ru-RU" sz="2600" b="1" i="1" dirty="0" smtClean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 </a:t>
            </a:r>
          </a:p>
          <a:p>
            <a:pPr algn="ctr"/>
            <a:r>
              <a:rPr lang="ru-RU" sz="2600" b="1" i="1" dirty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г</a:t>
            </a:r>
            <a:r>
              <a:rPr lang="ru-RU" sz="2600" b="1" i="1" dirty="0" smtClean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. Усть-Кут    Июль 2022г.</a:t>
            </a:r>
            <a:endParaRPr lang="ru-RU" sz="2600" b="1" i="1" cap="none" spc="0" dirty="0">
              <a:ln w="0"/>
              <a:solidFill>
                <a:schemeClr val="tx1"/>
              </a:solidFill>
              <a:latin typeface="Book Antiqua" pitchFamily="18" charset="0"/>
              <a:ea typeface="Roboto" panose="020B060402020202020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37" y="2409825"/>
            <a:ext cx="6672263" cy="4448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6F8F7"/>
              </a:clrFrom>
              <a:clrTo>
                <a:srgbClr val="F6F8F7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23" t="2020" r="84886" b="81616"/>
          <a:stretch/>
        </p:blipFill>
        <p:spPr>
          <a:xfrm>
            <a:off x="9049109" y="363266"/>
            <a:ext cx="1725283" cy="148461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6B3F3686-31BA-DA4C-8E3C-700711291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EAECEB"/>
              </a:clrFrom>
              <a:clrTo>
                <a:srgbClr val="EAECE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06" b="26869"/>
          <a:stretch/>
        </p:blipFill>
        <p:spPr bwMode="auto">
          <a:xfrm>
            <a:off x="7444596" y="241602"/>
            <a:ext cx="1579274" cy="1726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759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8">
            <a:extLst>
              <a:ext uri="{FF2B5EF4-FFF2-40B4-BE49-F238E27FC236}">
                <a16:creationId xmlns="" xmlns:a16="http://schemas.microsoft.com/office/drawing/2014/main" id="{7545AC8C-1E6F-FD43-9CE4-D13873A6F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38091" cy="6217840"/>
          </a:xfrm>
          <a:prstGeom prst="rect">
            <a:avLst/>
          </a:prstGeom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54FF7C24-A1FB-5E4E-9840-6A3EE4F9C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3" t="30505" r="5029" b="11313"/>
          <a:stretch/>
        </p:blipFill>
        <p:spPr bwMode="auto">
          <a:xfrm>
            <a:off x="2769079" y="2723844"/>
            <a:ext cx="9422921" cy="4134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75734" y="735612"/>
            <a:ext cx="654942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2012-2022 г.г. </a:t>
            </a:r>
            <a:r>
              <a:rPr lang="ru-RU" sz="2800" b="1" i="1" dirty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у</a:t>
            </a:r>
            <a:r>
              <a:rPr lang="ru-RU" sz="2800" b="1" i="1" dirty="0" smtClean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частниками просветительских программ стали </a:t>
            </a:r>
            <a:r>
              <a:rPr lang="ru-RU" sz="2800" b="1" i="1" dirty="0" smtClean="0">
                <a:ln w="0"/>
                <a:latin typeface="Book Antiqua" pitchFamily="18" charset="0"/>
                <a:ea typeface="Roboto" panose="020B0604020202020204" charset="0"/>
              </a:rPr>
              <a:t>около</a:t>
            </a:r>
            <a:r>
              <a:rPr lang="ru-RU" sz="2800" b="1" i="1" dirty="0" smtClean="0">
                <a:ln w="0"/>
                <a:solidFill>
                  <a:schemeClr val="tx1"/>
                </a:solidFill>
                <a:latin typeface="Book Antiqua" pitchFamily="18" charset="0"/>
                <a:ea typeface="Roboto" panose="020B0604020202020204" charset="0"/>
              </a:rPr>
              <a:t> 3500 студентов г. Иркутска</a:t>
            </a:r>
            <a:endParaRPr lang="ru-RU" sz="2800" b="1" i="1" cap="none" spc="0" dirty="0">
              <a:ln w="0"/>
              <a:solidFill>
                <a:schemeClr val="tx1"/>
              </a:solidFill>
              <a:latin typeface="Book Antiqua" pitchFamily="18" charset="0"/>
              <a:ea typeface="Roboto" panose="020B060402020202020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80" y="136644"/>
            <a:ext cx="2655968" cy="2485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56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80" y="136644"/>
            <a:ext cx="2655968" cy="248578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47B5D81-3EF0-0D4A-8239-75E7FF8E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6" y="308574"/>
            <a:ext cx="3695700" cy="9487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Book Antiqua" pitchFamily="18" charset="0"/>
              </a:rPr>
              <a:t>«</a:t>
            </a:r>
            <a:r>
              <a:rPr lang="ru-RU" sz="3600" b="1" dirty="0" err="1" smtClean="0">
                <a:latin typeface="Book Antiqua" pitchFamily="18" charset="0"/>
              </a:rPr>
              <a:t>Эко-Движ</a:t>
            </a:r>
            <a:r>
              <a:rPr lang="ru-RU" sz="3600" b="1" dirty="0" smtClean="0">
                <a:latin typeface="Book Antiqua" pitchFamily="18" charset="0"/>
              </a:rPr>
              <a:t>»</a:t>
            </a:r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4" name="Рисунок 3" descr="IMG-20221206-WA0004.jpg"/>
          <p:cNvPicPr>
            <a:picLocks noChangeAspect="1"/>
          </p:cNvPicPr>
          <p:nvPr/>
        </p:nvPicPr>
        <p:blipFill>
          <a:blip r:embed="rId3" cstate="print"/>
          <a:srcRect t="8100" r="16445"/>
          <a:stretch>
            <a:fillRect/>
          </a:stretch>
        </p:blipFill>
        <p:spPr>
          <a:xfrm>
            <a:off x="352424" y="1914525"/>
            <a:ext cx="7343775" cy="4543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56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47B5D81-3EF0-0D4A-8239-75E7FF8E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1575"/>
            <a:ext cx="4248149" cy="9487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Book Antiqua" pitchFamily="18" charset="0"/>
              </a:rPr>
              <a:t>«День Байкала»</a:t>
            </a:r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7" name="Рисунок 6" descr="IMG-20220904-WA0079.jpg"/>
          <p:cNvPicPr>
            <a:picLocks noChangeAspect="1"/>
          </p:cNvPicPr>
          <p:nvPr/>
        </p:nvPicPr>
        <p:blipFill>
          <a:blip r:embed="rId2" cstate="print"/>
          <a:srcRect t="44092"/>
          <a:stretch>
            <a:fillRect/>
          </a:stretch>
        </p:blipFill>
        <p:spPr>
          <a:xfrm>
            <a:off x="4508351" y="250820"/>
            <a:ext cx="4378474" cy="3263905"/>
          </a:xfrm>
          <a:prstGeom prst="rect">
            <a:avLst/>
          </a:prstGeom>
        </p:spPr>
      </p:pic>
      <p:pic>
        <p:nvPicPr>
          <p:cNvPr id="8" name="Рисунок 7" descr="IMG-20220904-WA0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319" y="2781300"/>
            <a:ext cx="5090605" cy="3810000"/>
          </a:xfrm>
          <a:prstGeom prst="rect">
            <a:avLst/>
          </a:prstGeom>
        </p:spPr>
      </p:pic>
      <p:pic>
        <p:nvPicPr>
          <p:cNvPr id="5" name="Рисунок 4" descr="IMG-20220904-WA0056.jpg"/>
          <p:cNvPicPr>
            <a:picLocks noChangeAspect="1"/>
          </p:cNvPicPr>
          <p:nvPr/>
        </p:nvPicPr>
        <p:blipFill>
          <a:blip r:embed="rId4" cstate="print"/>
          <a:srcRect l="12130" t="33313" b="4888"/>
          <a:stretch>
            <a:fillRect/>
          </a:stretch>
        </p:blipFill>
        <p:spPr>
          <a:xfrm>
            <a:off x="438150" y="3085367"/>
            <a:ext cx="6600825" cy="3481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56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1524822-24E9-4ABE-9114-2CEEEFAFCC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3736" y="0"/>
            <a:ext cx="4658264" cy="4658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96675CF-DC38-4A59-B48E-F2CE228270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6257925" cy="4693443"/>
          </a:xfrm>
          <a:prstGeom prst="rect">
            <a:avLst/>
          </a:prstGeom>
        </p:spPr>
      </p:pic>
      <p:pic>
        <p:nvPicPr>
          <p:cNvPr id="4098" name="Picture 2" descr="Dibujos Animados Pintado Naturaleza Césped Hierba árboles PNG , Paisaje De  Dibujos Animados, Hierba Pintada, Césped Verde PNG y PSD para Descargar  Gratis | Pngt… | Мультфильмы, Пейзажи, Детски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37918" b="30414"/>
          <a:stretch>
            <a:fillRect/>
          </a:stretch>
        </p:blipFill>
        <p:spPr bwMode="auto">
          <a:xfrm>
            <a:off x="0" y="4926049"/>
            <a:ext cx="7286625" cy="1931952"/>
          </a:xfrm>
          <a:prstGeom prst="rect">
            <a:avLst/>
          </a:prstGeom>
          <a:noFill/>
        </p:spPr>
      </p:pic>
      <p:pic>
        <p:nvPicPr>
          <p:cNvPr id="7" name="Picture 2" descr="Dibujos Animados Pintado Naturaleza Césped Hierba árboles PNG , Paisaje De  Dibujos Animados, Hierba Pintada, Césped Verde PNG y PSD para Descargar  Gratis | Pngt… | Мультфильмы, Пейзажи, Детски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667" t="37918" b="30414"/>
          <a:stretch>
            <a:fillRect/>
          </a:stretch>
        </p:blipFill>
        <p:spPr bwMode="auto">
          <a:xfrm>
            <a:off x="6848475" y="4926048"/>
            <a:ext cx="5343525" cy="193195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54" y="2778603"/>
            <a:ext cx="3950897" cy="39508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987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47B5D81-3EF0-0D4A-8239-75E7FF8E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3849"/>
            <a:ext cx="5469147" cy="169940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latin typeface="Book Antiqua" pitchFamily="18" charset="0"/>
              </a:rPr>
              <a:t>Ледовый переход  </a:t>
            </a:r>
            <a:r>
              <a:rPr lang="ru-RU" sz="3600" b="1" i="1" dirty="0" smtClean="0">
                <a:latin typeface="Book Antiqua" pitchFamily="18" charset="0"/>
              </a:rPr>
              <a:t/>
            </a:r>
            <a:br>
              <a:rPr lang="ru-RU" sz="3600" b="1" i="1" dirty="0" smtClean="0">
                <a:latin typeface="Book Antiqua" pitchFamily="18" charset="0"/>
              </a:rPr>
            </a:br>
            <a:r>
              <a:rPr lang="ru-RU" sz="3600" b="1" i="1" dirty="0" smtClean="0">
                <a:latin typeface="Book Antiqua" pitchFamily="18" charset="0"/>
              </a:rPr>
              <a:t>«</a:t>
            </a:r>
            <a:r>
              <a:rPr lang="ru-RU" sz="3600" b="1" i="1" dirty="0">
                <a:latin typeface="Book Antiqua" pitchFamily="18" charset="0"/>
              </a:rPr>
              <a:t>Встреча с Байкалом</a:t>
            </a:r>
            <a:r>
              <a:rPr lang="ru-RU" sz="3600" b="1" i="1" dirty="0" smtClean="0">
                <a:latin typeface="Book Antiqua" pitchFamily="18" charset="0"/>
              </a:rPr>
              <a:t>»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91" y="0"/>
            <a:ext cx="6610709" cy="4958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591" r="18023" b="8667"/>
          <a:stretch/>
        </p:blipFill>
        <p:spPr>
          <a:xfrm>
            <a:off x="0" y="3102661"/>
            <a:ext cx="7362825" cy="3755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23" t="2020" r="84886" b="81616"/>
          <a:stretch/>
        </p:blipFill>
        <p:spPr>
          <a:xfrm>
            <a:off x="0" y="3122603"/>
            <a:ext cx="762139" cy="6605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573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47B5D81-3EF0-0D4A-8239-75E7FF8E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56199"/>
            <a:ext cx="6743700" cy="103445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Book Antiqua" pitchFamily="18" charset="0"/>
              </a:rPr>
              <a:t>Выставка </a:t>
            </a:r>
            <a:r>
              <a:rPr lang="ru-RU" sz="3600" b="1" dirty="0" err="1" smtClean="0">
                <a:latin typeface="Book Antiqua" pitchFamily="18" charset="0"/>
              </a:rPr>
              <a:t>Байкал-Хубсугул</a:t>
            </a:r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6" name="Рисунок 5" descr="IMG-20221109-WA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1" y="314325"/>
            <a:ext cx="4321970" cy="5762626"/>
          </a:xfrm>
          <a:prstGeom prst="rect">
            <a:avLst/>
          </a:prstGeom>
        </p:spPr>
      </p:pic>
      <p:pic>
        <p:nvPicPr>
          <p:cNvPr id="10" name="Рисунок 9" descr="IMG-20221109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4" y="1521619"/>
            <a:ext cx="6734175" cy="5050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573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4F7CC5-D888-F14F-A6A4-FF59835E9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515"/>
          <a:stretch/>
        </p:blipFill>
        <p:spPr>
          <a:xfrm>
            <a:off x="5262113" y="2770066"/>
            <a:ext cx="6929888" cy="4087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7898AED-71D1-CF46-9661-AB5BC24A2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8080" r="4075"/>
          <a:stretch/>
        </p:blipFill>
        <p:spPr>
          <a:xfrm>
            <a:off x="0" y="0"/>
            <a:ext cx="5306292" cy="5306291"/>
          </a:xfrm>
          <a:prstGeom prst="rect">
            <a:avLst/>
          </a:prstGeom>
        </p:spPr>
      </p:pic>
      <p:pic>
        <p:nvPicPr>
          <p:cNvPr id="11" name="Picture 2" descr="H:\Бутакова Т.Ю\Баннер новый.png">
            <a:extLst>
              <a:ext uri="{FF2B5EF4-FFF2-40B4-BE49-F238E27FC236}">
                <a16:creationId xmlns="" xmlns:a16="http://schemas.microsoft.com/office/drawing/2014/main" id="{D7E1612F-34FE-5043-84D8-D5738AF64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1367" y="150307"/>
            <a:ext cx="4348876" cy="2446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249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19245"/>
            <a:ext cx="7984611" cy="38387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65" y="-1"/>
            <a:ext cx="5943735" cy="39595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65542" y="139287"/>
            <a:ext cx="4649637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i="1" dirty="0" smtClean="0">
                <a:ln w="0"/>
                <a:latin typeface="Book Antiqua" pitchFamily="18" charset="0"/>
                <a:ea typeface="Roboto" panose="020B0604020202020204" charset="0"/>
              </a:rPr>
              <a:t>Участники Диктанта из </a:t>
            </a:r>
          </a:p>
          <a:p>
            <a:pPr algn="ctr"/>
            <a:r>
              <a:rPr lang="ru-RU" sz="2600" b="1" i="1" dirty="0" smtClean="0">
                <a:ln w="0"/>
                <a:latin typeface="Book Antiqua" pitchFamily="18" charset="0"/>
                <a:ea typeface="Roboto" panose="020B0604020202020204" charset="0"/>
              </a:rPr>
              <a:t>12 регионов России</a:t>
            </a:r>
            <a:endParaRPr lang="ru-RU" sz="2600" b="1" i="1" dirty="0" smtClean="0">
              <a:ln w="0"/>
              <a:solidFill>
                <a:schemeClr val="tx1"/>
              </a:solidFill>
              <a:latin typeface="Book Antiqua" pitchFamily="18" charset="0"/>
              <a:ea typeface="Roboto" panose="020B0604020202020204" charset="0"/>
            </a:endParaRPr>
          </a:p>
        </p:txBody>
      </p:sp>
      <p:pic>
        <p:nvPicPr>
          <p:cNvPr id="12" name="Picture 2" descr="природа растений значок векторные иллюстрации PNG , природа клипарт, значки  растений, значки природы PNG картинки и пнг рисунок для бесплатной загрузки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19" t="20560" r="13319" b="21798"/>
          <a:stretch>
            <a:fillRect/>
          </a:stretch>
        </p:blipFill>
        <p:spPr bwMode="auto">
          <a:xfrm>
            <a:off x="8382000" y="4000500"/>
            <a:ext cx="3467100" cy="2724150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3" y="547688"/>
            <a:ext cx="22574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381125" y="990600"/>
            <a:ext cx="12872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2500</a:t>
            </a:r>
          </a:p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 год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1950" y="1533525"/>
            <a:ext cx="12872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4560</a:t>
            </a:r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 год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30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4DA772-E86A-8E48-801F-7A78BC8DE922}"/>
              </a:ext>
            </a:extLst>
          </p:cNvPr>
          <p:cNvSpPr txBox="1"/>
          <p:nvPr/>
        </p:nvSpPr>
        <p:spPr>
          <a:xfrm>
            <a:off x="1883958" y="280229"/>
            <a:ext cx="865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>
                <a:latin typeface="Book Antiqua" pitchFamily="18" charset="0"/>
              </a:rPr>
              <a:t>Проект «Чистые воды Прибайкалья»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F543870-9845-9C47-9FF2-B265C542D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14780" b="10161"/>
          <a:stretch/>
        </p:blipFill>
        <p:spPr>
          <a:xfrm>
            <a:off x="147293" y="237031"/>
            <a:ext cx="1770499" cy="1643527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499912203"/>
              </p:ext>
            </p:extLst>
          </p:nvPr>
        </p:nvGraphicFramePr>
        <p:xfrm>
          <a:off x="7566581" y="4183092"/>
          <a:ext cx="3225244" cy="248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932583" y="5027403"/>
            <a:ext cx="50616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0"/>
                <a:solidFill>
                  <a:schemeClr val="tx1"/>
                </a:solidFill>
                <a:latin typeface="Book Antiqua" pitchFamily="18" charset="0"/>
              </a:rPr>
              <a:t>Под охраной эко-отрядов находится более 260 участков больших и малых водоёмов Прибайкалья </a:t>
            </a:r>
            <a:endParaRPr lang="ru-RU" sz="2400" b="1" i="1" cap="none" spc="0" dirty="0">
              <a:ln w="0"/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6530" y="946030"/>
            <a:ext cx="36518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0"/>
                <a:latin typeface="Book Antiqua" pitchFamily="18" charset="0"/>
              </a:rPr>
              <a:t>Начало 2012 год</a:t>
            </a:r>
            <a:endParaRPr lang="ru-RU" sz="2800" b="1" i="1" cap="none" spc="0" dirty="0">
              <a:ln w="0"/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4" name="Рисунок 13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5426" y="2143124"/>
            <a:ext cx="5956300" cy="4467225"/>
          </a:xfrm>
          <a:prstGeom prst="rect">
            <a:avLst/>
          </a:prstGeom>
        </p:spPr>
      </p:pic>
      <p:pic>
        <p:nvPicPr>
          <p:cNvPr id="15" name="Рисунок 14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2175" y="1102520"/>
            <a:ext cx="5000625" cy="3750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70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4DA772-E86A-8E48-801F-7A78BC8DE922}"/>
              </a:ext>
            </a:extLst>
          </p:cNvPr>
          <p:cNvSpPr txBox="1"/>
          <p:nvPr/>
        </p:nvSpPr>
        <p:spPr>
          <a:xfrm>
            <a:off x="1464858" y="280229"/>
            <a:ext cx="865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>
                <a:latin typeface="Book Antiqua" pitchFamily="18" charset="0"/>
              </a:rPr>
              <a:t>Проект «Чистые воды Прибайкалья»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F543870-9845-9C47-9FF2-B265C542D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14780" b="10161"/>
          <a:stretch/>
        </p:blipFill>
        <p:spPr>
          <a:xfrm>
            <a:off x="10262843" y="284656"/>
            <a:ext cx="1770499" cy="1643527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499912203"/>
              </p:ext>
            </p:extLst>
          </p:nvPr>
        </p:nvGraphicFramePr>
        <p:xfrm>
          <a:off x="7566581" y="4183092"/>
          <a:ext cx="3225244" cy="2484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9791700" y="4184530"/>
            <a:ext cx="24003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0"/>
                <a:solidFill>
                  <a:schemeClr val="tx1"/>
                </a:solidFill>
                <a:latin typeface="Book Antiqua" pitchFamily="18" charset="0"/>
              </a:rPr>
              <a:t>12 </a:t>
            </a:r>
            <a:r>
              <a:rPr lang="ru-RU" sz="2000" b="1" i="1" dirty="0" err="1" smtClean="0">
                <a:ln w="0"/>
                <a:solidFill>
                  <a:schemeClr val="tx1"/>
                </a:solidFill>
                <a:latin typeface="Book Antiqua" pitchFamily="18" charset="0"/>
              </a:rPr>
              <a:t>эко-отрядов</a:t>
            </a:r>
            <a:endParaRPr lang="ru-RU" sz="2000" b="1" i="1" dirty="0" smtClean="0">
              <a:ln w="0"/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ru-RU" sz="2000" b="1" i="1" cap="none" spc="0" dirty="0" smtClean="0">
                <a:ln w="0"/>
                <a:latin typeface="Book Antiqua" pitchFamily="18" charset="0"/>
              </a:rPr>
              <a:t>2012 г.</a:t>
            </a:r>
            <a:endParaRPr lang="ru-RU" sz="2000" b="1" i="1" cap="none" spc="0" dirty="0">
              <a:ln w="0"/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15025" y="5988189"/>
            <a:ext cx="2666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0"/>
                <a:latin typeface="Book Antiqua" pitchFamily="18" charset="0"/>
              </a:rPr>
              <a:t>85</a:t>
            </a:r>
            <a:r>
              <a:rPr lang="ru-RU" sz="2000" b="1" i="1" dirty="0" smtClean="0">
                <a:ln w="0"/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ru-RU" sz="2000" b="1" i="1" dirty="0" err="1" smtClean="0">
                <a:ln w="0"/>
                <a:solidFill>
                  <a:schemeClr val="tx1"/>
                </a:solidFill>
                <a:latin typeface="Book Antiqua" pitchFamily="18" charset="0"/>
              </a:rPr>
              <a:t>эко-отрядов</a:t>
            </a:r>
            <a:endParaRPr lang="ru-RU" sz="2000" b="1" i="1" dirty="0" smtClean="0">
              <a:ln w="0"/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ru-RU" sz="2000" b="1" i="1" cap="none" spc="0" dirty="0" smtClean="0">
                <a:ln w="0"/>
                <a:latin typeface="Book Antiqua" pitchFamily="18" charset="0"/>
              </a:rPr>
              <a:t>2022 г.</a:t>
            </a:r>
            <a:endParaRPr lang="ru-RU" sz="2000" b="1" i="1" cap="none" spc="0" dirty="0">
              <a:ln w="0"/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6738" y="4376738"/>
            <a:ext cx="22574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IMG-20221006-WA0047.jpg"/>
          <p:cNvPicPr>
            <a:picLocks noChangeAspect="1"/>
          </p:cNvPicPr>
          <p:nvPr/>
        </p:nvPicPr>
        <p:blipFill>
          <a:blip r:embed="rId5" cstate="print"/>
          <a:srcRect l="6771" t="24722" r="5104" b="7500"/>
          <a:stretch>
            <a:fillRect/>
          </a:stretch>
        </p:blipFill>
        <p:spPr>
          <a:xfrm>
            <a:off x="285748" y="1161282"/>
            <a:ext cx="7696201" cy="4439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70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2755" cy="4689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26" y="3090952"/>
            <a:ext cx="6696974" cy="37670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95690" y="653050"/>
            <a:ext cx="53397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0"/>
                <a:latin typeface="Book Antiqua" pitchFamily="18" charset="0"/>
              </a:rPr>
              <a:t>У</a:t>
            </a:r>
            <a:r>
              <a:rPr lang="ru-RU" sz="3200" b="1" i="1" cap="none" spc="0" dirty="0" smtClean="0">
                <a:ln w="0"/>
                <a:solidFill>
                  <a:schemeClr val="tx1"/>
                </a:solidFill>
                <a:latin typeface="Book Antiqua" pitchFamily="18" charset="0"/>
              </a:rPr>
              <a:t>частие в </a:t>
            </a:r>
            <a:r>
              <a:rPr lang="ru-RU" sz="3200" b="1" i="1" dirty="0" smtClean="0">
                <a:ln w="0"/>
                <a:latin typeface="Book Antiqua" pitchFamily="18" charset="0"/>
              </a:rPr>
              <a:t>О</a:t>
            </a:r>
            <a:r>
              <a:rPr lang="ru-RU" sz="3200" b="1" i="1" cap="none" spc="0" dirty="0" smtClean="0">
                <a:ln w="0"/>
                <a:solidFill>
                  <a:schemeClr val="tx1"/>
                </a:solidFill>
                <a:latin typeface="Book Antiqua" pitchFamily="18" charset="0"/>
              </a:rPr>
              <a:t>бщероссийских акциях «Вода России»</a:t>
            </a:r>
            <a:endParaRPr lang="ru-RU" sz="3200" b="1" i="1" cap="none" spc="0" dirty="0">
              <a:ln w="0"/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58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05" y="4372213"/>
            <a:ext cx="2655968" cy="248578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47B5D81-3EF0-0D4A-8239-75E7FF8E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632424"/>
            <a:ext cx="3695700" cy="9487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Book Antiqua" pitchFamily="18" charset="0"/>
              </a:rPr>
              <a:t>«Сад Томсона»</a:t>
            </a:r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8" name="Рисунок 7" descr="Сад Томсона - 1 фото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81000"/>
            <a:ext cx="5962908" cy="3974438"/>
          </a:xfrm>
          <a:prstGeom prst="rect">
            <a:avLst/>
          </a:prstGeom>
        </p:spPr>
      </p:pic>
      <p:pic>
        <p:nvPicPr>
          <p:cNvPr id="7" name="Рисунок 6" descr="IMG-20220924-WA0012.jpg"/>
          <p:cNvPicPr>
            <a:picLocks noChangeAspect="1"/>
          </p:cNvPicPr>
          <p:nvPr/>
        </p:nvPicPr>
        <p:blipFill>
          <a:blip r:embed="rId4" cstate="print"/>
          <a:srcRect l="24033" t="31714" r="16888" b="16534"/>
          <a:stretch>
            <a:fillRect/>
          </a:stretch>
        </p:blipFill>
        <p:spPr>
          <a:xfrm>
            <a:off x="285750" y="1990725"/>
            <a:ext cx="6886575" cy="4524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56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259BABC-F9B6-2D49-B6B5-4B9166A0BE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324" b="9899"/>
          <a:stretch/>
        </p:blipFill>
        <p:spPr>
          <a:xfrm>
            <a:off x="508959" y="1179029"/>
            <a:ext cx="7910422" cy="53511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C6DDC48-834E-42A1-9EB5-3CE533F0F7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0461" y="0"/>
            <a:ext cx="3101539" cy="3101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56103C5-07FF-4E8F-AB8F-2AD43F90F8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28340" y="3594340"/>
            <a:ext cx="3263660" cy="3263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4DA772-E86A-8E48-801F-7A78BC8DE922}"/>
              </a:ext>
            </a:extLst>
          </p:cNvPr>
          <p:cNvSpPr txBox="1"/>
          <p:nvPr/>
        </p:nvSpPr>
        <p:spPr>
          <a:xfrm>
            <a:off x="215660" y="280229"/>
            <a:ext cx="892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atin typeface="Book Antiqua" pitchFamily="18" charset="0"/>
              </a:rPr>
              <a:t>Проект </a:t>
            </a:r>
            <a:r>
              <a:rPr lang="ru-RU" sz="3600" b="1" i="1" dirty="0" smtClean="0">
                <a:latin typeface="Book Antiqua" pitchFamily="18" charset="0"/>
              </a:rPr>
              <a:t>«Сохраним леса Прибайкалья»</a:t>
            </a:r>
            <a:endParaRPr lang="ru-RU" sz="3600" b="1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7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6" y="1695450"/>
            <a:ext cx="6528157" cy="4896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4DA772-E86A-8E48-801F-7A78BC8DE922}"/>
              </a:ext>
            </a:extLst>
          </p:cNvPr>
          <p:cNvSpPr txBox="1"/>
          <p:nvPr/>
        </p:nvSpPr>
        <p:spPr>
          <a:xfrm>
            <a:off x="470140" y="243387"/>
            <a:ext cx="10046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Book Antiqua" pitchFamily="18" charset="0"/>
              </a:rPr>
              <a:t>Восстановление леса на побережье Байкала</a:t>
            </a:r>
          </a:p>
          <a:p>
            <a:r>
              <a:rPr lang="ru-RU" sz="3600" b="1" i="1" dirty="0" smtClean="0">
                <a:latin typeface="Book Antiqua" pitchFamily="18" charset="0"/>
              </a:rPr>
              <a:t>Осень 2022 г.</a:t>
            </a:r>
            <a:endParaRPr lang="ru-RU" sz="3600" b="1" i="1" dirty="0">
              <a:latin typeface="Book Antiqua" pitchFamily="18" charset="0"/>
            </a:endParaRPr>
          </a:p>
        </p:txBody>
      </p:sp>
      <p:pic>
        <p:nvPicPr>
          <p:cNvPr id="5" name="Рисунок 4" descr="IMG-20220922-WA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275" y="971550"/>
            <a:ext cx="5699125" cy="4274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12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ysClr val="window" lastClr="FFFFFF"/>
      </a:lt1>
      <a:dk2>
        <a:srgbClr val="538135"/>
      </a:dk2>
      <a:lt2>
        <a:srgbClr val="E2EFD9"/>
      </a:lt2>
      <a:accent1>
        <a:srgbClr val="5B9BD5"/>
      </a:accent1>
      <a:accent2>
        <a:srgbClr val="ED7D31"/>
      </a:accent2>
      <a:accent3>
        <a:srgbClr val="E2EFD9"/>
      </a:accent3>
      <a:accent4>
        <a:srgbClr val="FFC000"/>
      </a:accent4>
      <a:accent5>
        <a:srgbClr val="E2EFD9"/>
      </a:accent5>
      <a:accent6>
        <a:srgbClr val="70AD47"/>
      </a:accent6>
      <a:hlink>
        <a:srgbClr val="92D050"/>
      </a:hlink>
      <a:folHlink>
        <a:srgbClr val="34502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117</Words>
  <Application>Microsoft Office PowerPoint</Application>
  <PresentationFormat>Произвольный</PresentationFormat>
  <Paragraphs>28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Иркутское областное отделение Общероссийской общественной организации «Всероссийское общество охраны природы» Основано в 1954 году </vt:lpstr>
      <vt:lpstr>Слайд 2</vt:lpstr>
      <vt:lpstr>Слайд 3</vt:lpstr>
      <vt:lpstr>Слайд 4</vt:lpstr>
      <vt:lpstr>Слайд 5</vt:lpstr>
      <vt:lpstr>Слайд 6</vt:lpstr>
      <vt:lpstr>«Сад Томсона»</vt:lpstr>
      <vt:lpstr>Слайд 8</vt:lpstr>
      <vt:lpstr>Слайд 9</vt:lpstr>
      <vt:lpstr>Слайд 10</vt:lpstr>
      <vt:lpstr>Слайд 11</vt:lpstr>
      <vt:lpstr>Слайд 12</vt:lpstr>
      <vt:lpstr>Слайд 13</vt:lpstr>
      <vt:lpstr>«Эко-Движ»</vt:lpstr>
      <vt:lpstr>«День Байкала»</vt:lpstr>
      <vt:lpstr>Слайд 16</vt:lpstr>
      <vt:lpstr>Ледовый переход   «Встреча с Байкалом»</vt:lpstr>
      <vt:lpstr>Выставка Байкал-Хубсугул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66</cp:revision>
  <dcterms:created xsi:type="dcterms:W3CDTF">2022-11-25T09:35:51Z</dcterms:created>
  <dcterms:modified xsi:type="dcterms:W3CDTF">2023-02-27T11:54:45Z</dcterms:modified>
</cp:coreProperties>
</file>